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9" r:id="rId2"/>
    <p:sldId id="261" r:id="rId3"/>
    <p:sldId id="268" r:id="rId4"/>
    <p:sldId id="272" r:id="rId5"/>
    <p:sldId id="271" r:id="rId6"/>
    <p:sldId id="273" r:id="rId7"/>
    <p:sldId id="274" r:id="rId8"/>
    <p:sldId id="275" r:id="rId9"/>
    <p:sldId id="270" r:id="rId10"/>
    <p:sldId id="267" r:id="rId11"/>
    <p:sldId id="276" r:id="rId12"/>
    <p:sldId id="303" r:id="rId13"/>
    <p:sldId id="281" r:id="rId14"/>
    <p:sldId id="282" r:id="rId15"/>
    <p:sldId id="283" r:id="rId16"/>
    <p:sldId id="286" r:id="rId17"/>
    <p:sldId id="287" r:id="rId18"/>
    <p:sldId id="288" r:id="rId19"/>
    <p:sldId id="289" r:id="rId20"/>
    <p:sldId id="290" r:id="rId21"/>
    <p:sldId id="291" r:id="rId22"/>
    <p:sldId id="292" r:id="rId23"/>
    <p:sldId id="293" r:id="rId24"/>
    <p:sldId id="294" r:id="rId25"/>
    <p:sldId id="295" r:id="rId26"/>
    <p:sldId id="298" r:id="rId27"/>
    <p:sldId id="302" r:id="rId28"/>
    <p:sldId id="299" r:id="rId29"/>
    <p:sldId id="300" r:id="rId30"/>
    <p:sldId id="301" r:id="rId31"/>
    <p:sldId id="304" r:id="rId32"/>
    <p:sldId id="305" r:id="rId33"/>
    <p:sldId id="296" r:id="rId34"/>
    <p:sldId id="297" r:id="rId35"/>
    <p:sldId id="306"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6" d="100"/>
          <a:sy n="76" d="100"/>
        </p:scale>
        <p:origin x="-408" y="28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BCBE88-B1CF-4BE7-B78C-DF8E97929058}" type="doc">
      <dgm:prSet loTypeId="urn:microsoft.com/office/officeart/2005/8/layout/target1" loCatId="relationship" qsTypeId="urn:microsoft.com/office/officeart/2005/8/quickstyle/3d1" qsCatId="3D" csTypeId="urn:microsoft.com/office/officeart/2005/8/colors/colorful4" csCatId="colorful" phldr="1"/>
      <dgm:spPr/>
    </dgm:pt>
    <dgm:pt modelId="{0D1E5B79-1E3B-4F03-817D-F6FE15D02CA1}">
      <dgm:prSet phldrT="[Κείμενο]" custT="1"/>
      <dgm:spPr/>
      <dgm:t>
        <a:bodyPr/>
        <a:lstStyle/>
        <a:p>
          <a:pPr algn="ctr"/>
          <a:r>
            <a:rPr lang="el-GR" sz="2400" b="1" dirty="0"/>
            <a:t>ΔΥΣΛΕΞΙΑ</a:t>
          </a:r>
        </a:p>
      </dgm:t>
    </dgm:pt>
    <dgm:pt modelId="{E318FEF6-B0D1-46F3-B56B-DB502FA4A940}" type="parTrans" cxnId="{301D15C3-7D60-49D8-87B2-5870AA2F4CE4}">
      <dgm:prSet/>
      <dgm:spPr/>
      <dgm:t>
        <a:bodyPr/>
        <a:lstStyle/>
        <a:p>
          <a:endParaRPr lang="el-GR"/>
        </a:p>
      </dgm:t>
    </dgm:pt>
    <dgm:pt modelId="{161F0A91-46A3-457D-9CBA-130CBD6E052F}" type="sibTrans" cxnId="{301D15C3-7D60-49D8-87B2-5870AA2F4CE4}">
      <dgm:prSet/>
      <dgm:spPr/>
      <dgm:t>
        <a:bodyPr/>
        <a:lstStyle/>
        <a:p>
          <a:endParaRPr lang="el-GR"/>
        </a:p>
      </dgm:t>
    </dgm:pt>
    <dgm:pt modelId="{FE500CE0-AEBC-49FC-92CC-30C7CB658604}">
      <dgm:prSet phldrT="[Κείμενο]"/>
      <dgm:spPr/>
      <dgm:t>
        <a:bodyPr/>
        <a:lstStyle/>
        <a:p>
          <a:pPr algn="ctr"/>
          <a:r>
            <a:rPr lang="el-GR" b="1" dirty="0"/>
            <a:t>ΔΥΣΚΟΛΙΕΣ ΣΤΗ ΜΑΘΗΣΗ ΜΕ ΓΛΩΣΣΙΚΗ ΒΑΣΗ</a:t>
          </a:r>
        </a:p>
      </dgm:t>
    </dgm:pt>
    <dgm:pt modelId="{CBF15550-60D2-4A8A-ABB5-0CBD4FD14C8A}" type="parTrans" cxnId="{E10032C9-FD92-41F9-8569-FC0EA6C2D6DE}">
      <dgm:prSet/>
      <dgm:spPr/>
      <dgm:t>
        <a:bodyPr/>
        <a:lstStyle/>
        <a:p>
          <a:endParaRPr lang="el-GR"/>
        </a:p>
      </dgm:t>
    </dgm:pt>
    <dgm:pt modelId="{0F376C73-74CF-4638-9130-15E3D1B80D97}" type="sibTrans" cxnId="{E10032C9-FD92-41F9-8569-FC0EA6C2D6DE}">
      <dgm:prSet/>
      <dgm:spPr/>
      <dgm:t>
        <a:bodyPr/>
        <a:lstStyle/>
        <a:p>
          <a:endParaRPr lang="el-GR"/>
        </a:p>
      </dgm:t>
    </dgm:pt>
    <dgm:pt modelId="{B159AB3A-CB73-4E99-BF04-89FF912D39F0}">
      <dgm:prSet phldrT="[Κείμενο]"/>
      <dgm:spPr/>
      <dgm:t>
        <a:bodyPr/>
        <a:lstStyle/>
        <a:p>
          <a:pPr algn="ctr"/>
          <a:r>
            <a:rPr lang="el-GR" b="1"/>
            <a:t>ΜΑΘΗΣΙΑΚΕΣ ΔΥΣΚΟΛΙΕΣ</a:t>
          </a:r>
          <a:endParaRPr lang="el-GR" b="1" dirty="0"/>
        </a:p>
      </dgm:t>
    </dgm:pt>
    <dgm:pt modelId="{D745B39A-0C3A-42E3-85D7-78C3F08556EF}" type="parTrans" cxnId="{9EA99297-5CA9-4FAE-A17D-E17855A1371F}">
      <dgm:prSet/>
      <dgm:spPr/>
      <dgm:t>
        <a:bodyPr/>
        <a:lstStyle/>
        <a:p>
          <a:endParaRPr lang="el-GR"/>
        </a:p>
      </dgm:t>
    </dgm:pt>
    <dgm:pt modelId="{402A91B9-44E3-492D-8018-E238E68548EF}" type="sibTrans" cxnId="{9EA99297-5CA9-4FAE-A17D-E17855A1371F}">
      <dgm:prSet/>
      <dgm:spPr/>
      <dgm:t>
        <a:bodyPr/>
        <a:lstStyle/>
        <a:p>
          <a:endParaRPr lang="el-GR"/>
        </a:p>
      </dgm:t>
    </dgm:pt>
    <dgm:pt modelId="{724EE621-DAA4-4C34-92CD-E318A15E8A0D}" type="pres">
      <dgm:prSet presAssocID="{0BBCBE88-B1CF-4BE7-B78C-DF8E97929058}" presName="composite" presStyleCnt="0">
        <dgm:presLayoutVars>
          <dgm:chMax val="5"/>
          <dgm:dir/>
          <dgm:resizeHandles val="exact"/>
        </dgm:presLayoutVars>
      </dgm:prSet>
      <dgm:spPr/>
    </dgm:pt>
    <dgm:pt modelId="{3810CD05-061B-402F-A51D-9EB97BACD1D7}" type="pres">
      <dgm:prSet presAssocID="{0D1E5B79-1E3B-4F03-817D-F6FE15D02CA1}" presName="circle1" presStyleLbl="lnNode1" presStyleIdx="0" presStyleCnt="3"/>
      <dgm:spPr/>
    </dgm:pt>
    <dgm:pt modelId="{A6CE9D73-8439-412B-A209-57B381967258}" type="pres">
      <dgm:prSet presAssocID="{0D1E5B79-1E3B-4F03-817D-F6FE15D02CA1}" presName="text1" presStyleLbl="revTx" presStyleIdx="0" presStyleCnt="3">
        <dgm:presLayoutVars>
          <dgm:bulletEnabled val="1"/>
        </dgm:presLayoutVars>
      </dgm:prSet>
      <dgm:spPr/>
      <dgm:t>
        <a:bodyPr/>
        <a:lstStyle/>
        <a:p>
          <a:endParaRPr lang="el-GR"/>
        </a:p>
      </dgm:t>
    </dgm:pt>
    <dgm:pt modelId="{22EAA83B-2C31-4C16-B958-18CC0BC8386D}" type="pres">
      <dgm:prSet presAssocID="{0D1E5B79-1E3B-4F03-817D-F6FE15D02CA1}" presName="line1" presStyleLbl="callout" presStyleIdx="0" presStyleCnt="6"/>
      <dgm:spPr/>
    </dgm:pt>
    <dgm:pt modelId="{C5368078-9E77-4D63-8F57-8487CD8C8061}" type="pres">
      <dgm:prSet presAssocID="{0D1E5B79-1E3B-4F03-817D-F6FE15D02CA1}" presName="d1" presStyleLbl="callout" presStyleIdx="1" presStyleCnt="6"/>
      <dgm:spPr/>
    </dgm:pt>
    <dgm:pt modelId="{C880D3B2-F515-404F-A3F1-ABBE3B926855}" type="pres">
      <dgm:prSet presAssocID="{FE500CE0-AEBC-49FC-92CC-30C7CB658604}" presName="circle2" presStyleLbl="lnNode1" presStyleIdx="1" presStyleCnt="3"/>
      <dgm:spPr/>
    </dgm:pt>
    <dgm:pt modelId="{C9AB2DFB-4F37-415A-B27A-F185CAC559EF}" type="pres">
      <dgm:prSet presAssocID="{FE500CE0-AEBC-49FC-92CC-30C7CB658604}" presName="text2" presStyleLbl="revTx" presStyleIdx="1" presStyleCnt="3">
        <dgm:presLayoutVars>
          <dgm:bulletEnabled val="1"/>
        </dgm:presLayoutVars>
      </dgm:prSet>
      <dgm:spPr/>
      <dgm:t>
        <a:bodyPr/>
        <a:lstStyle/>
        <a:p>
          <a:endParaRPr lang="el-GR"/>
        </a:p>
      </dgm:t>
    </dgm:pt>
    <dgm:pt modelId="{B05D76BC-F64F-48AE-9102-ED2BB7665463}" type="pres">
      <dgm:prSet presAssocID="{FE500CE0-AEBC-49FC-92CC-30C7CB658604}" presName="line2" presStyleLbl="callout" presStyleIdx="2" presStyleCnt="6"/>
      <dgm:spPr/>
    </dgm:pt>
    <dgm:pt modelId="{1A9A706D-8A0E-4AC3-93F1-1C436B1C3791}" type="pres">
      <dgm:prSet presAssocID="{FE500CE0-AEBC-49FC-92CC-30C7CB658604}" presName="d2" presStyleLbl="callout" presStyleIdx="3" presStyleCnt="6"/>
      <dgm:spPr/>
    </dgm:pt>
    <dgm:pt modelId="{47A0BD98-93FB-4F2A-929B-193B283E490F}" type="pres">
      <dgm:prSet presAssocID="{B159AB3A-CB73-4E99-BF04-89FF912D39F0}" presName="circle3" presStyleLbl="lnNode1" presStyleIdx="2" presStyleCnt="3"/>
      <dgm:spPr/>
    </dgm:pt>
    <dgm:pt modelId="{6AA9815D-0B9A-4FE9-9631-E28D9D354266}" type="pres">
      <dgm:prSet presAssocID="{B159AB3A-CB73-4E99-BF04-89FF912D39F0}" presName="text3" presStyleLbl="revTx" presStyleIdx="2" presStyleCnt="3">
        <dgm:presLayoutVars>
          <dgm:bulletEnabled val="1"/>
        </dgm:presLayoutVars>
      </dgm:prSet>
      <dgm:spPr/>
      <dgm:t>
        <a:bodyPr/>
        <a:lstStyle/>
        <a:p>
          <a:endParaRPr lang="el-GR"/>
        </a:p>
      </dgm:t>
    </dgm:pt>
    <dgm:pt modelId="{7C85ECD7-9A2F-4CC6-B4EE-38272742CE23}" type="pres">
      <dgm:prSet presAssocID="{B159AB3A-CB73-4E99-BF04-89FF912D39F0}" presName="line3" presStyleLbl="callout" presStyleIdx="4" presStyleCnt="6"/>
      <dgm:spPr/>
    </dgm:pt>
    <dgm:pt modelId="{F47F897A-70B4-47CE-9D07-E19A816A3719}" type="pres">
      <dgm:prSet presAssocID="{B159AB3A-CB73-4E99-BF04-89FF912D39F0}" presName="d3" presStyleLbl="callout" presStyleIdx="5" presStyleCnt="6"/>
      <dgm:spPr/>
    </dgm:pt>
  </dgm:ptLst>
  <dgm:cxnLst>
    <dgm:cxn modelId="{29309AB8-9B75-4711-80DE-780C5D3229E2}" type="presOf" srcId="{0BBCBE88-B1CF-4BE7-B78C-DF8E97929058}" destId="{724EE621-DAA4-4C34-92CD-E318A15E8A0D}" srcOrd="0" destOrd="0" presId="urn:microsoft.com/office/officeart/2005/8/layout/target1"/>
    <dgm:cxn modelId="{5534A551-B644-4FE3-A4A1-7D7D1C819E6E}" type="presOf" srcId="{0D1E5B79-1E3B-4F03-817D-F6FE15D02CA1}" destId="{A6CE9D73-8439-412B-A209-57B381967258}" srcOrd="0" destOrd="0" presId="urn:microsoft.com/office/officeart/2005/8/layout/target1"/>
    <dgm:cxn modelId="{9EA99297-5CA9-4FAE-A17D-E17855A1371F}" srcId="{0BBCBE88-B1CF-4BE7-B78C-DF8E97929058}" destId="{B159AB3A-CB73-4E99-BF04-89FF912D39F0}" srcOrd="2" destOrd="0" parTransId="{D745B39A-0C3A-42E3-85D7-78C3F08556EF}" sibTransId="{402A91B9-44E3-492D-8018-E238E68548EF}"/>
    <dgm:cxn modelId="{E10032C9-FD92-41F9-8569-FC0EA6C2D6DE}" srcId="{0BBCBE88-B1CF-4BE7-B78C-DF8E97929058}" destId="{FE500CE0-AEBC-49FC-92CC-30C7CB658604}" srcOrd="1" destOrd="0" parTransId="{CBF15550-60D2-4A8A-ABB5-0CBD4FD14C8A}" sibTransId="{0F376C73-74CF-4638-9130-15E3D1B80D97}"/>
    <dgm:cxn modelId="{CA626294-AB7F-4678-ADEB-893D7DC2DF32}" type="presOf" srcId="{FE500CE0-AEBC-49FC-92CC-30C7CB658604}" destId="{C9AB2DFB-4F37-415A-B27A-F185CAC559EF}" srcOrd="0" destOrd="0" presId="urn:microsoft.com/office/officeart/2005/8/layout/target1"/>
    <dgm:cxn modelId="{B8F2C550-B22E-4EB0-ABF8-F72188E1B714}" type="presOf" srcId="{B159AB3A-CB73-4E99-BF04-89FF912D39F0}" destId="{6AA9815D-0B9A-4FE9-9631-E28D9D354266}" srcOrd="0" destOrd="0" presId="urn:microsoft.com/office/officeart/2005/8/layout/target1"/>
    <dgm:cxn modelId="{301D15C3-7D60-49D8-87B2-5870AA2F4CE4}" srcId="{0BBCBE88-B1CF-4BE7-B78C-DF8E97929058}" destId="{0D1E5B79-1E3B-4F03-817D-F6FE15D02CA1}" srcOrd="0" destOrd="0" parTransId="{E318FEF6-B0D1-46F3-B56B-DB502FA4A940}" sibTransId="{161F0A91-46A3-457D-9CBA-130CBD6E052F}"/>
    <dgm:cxn modelId="{49E8AC96-6022-46A3-A36A-1842E35004A8}" type="presParOf" srcId="{724EE621-DAA4-4C34-92CD-E318A15E8A0D}" destId="{3810CD05-061B-402F-A51D-9EB97BACD1D7}" srcOrd="0" destOrd="0" presId="urn:microsoft.com/office/officeart/2005/8/layout/target1"/>
    <dgm:cxn modelId="{006D9B5B-FBF8-4AEC-9998-A2F130585AD6}" type="presParOf" srcId="{724EE621-DAA4-4C34-92CD-E318A15E8A0D}" destId="{A6CE9D73-8439-412B-A209-57B381967258}" srcOrd="1" destOrd="0" presId="urn:microsoft.com/office/officeart/2005/8/layout/target1"/>
    <dgm:cxn modelId="{8B3D0674-A130-4B62-AC4F-CA9DAD72967C}" type="presParOf" srcId="{724EE621-DAA4-4C34-92CD-E318A15E8A0D}" destId="{22EAA83B-2C31-4C16-B958-18CC0BC8386D}" srcOrd="2" destOrd="0" presId="urn:microsoft.com/office/officeart/2005/8/layout/target1"/>
    <dgm:cxn modelId="{53A91AA2-198F-46AD-B720-170E2D6B6D70}" type="presParOf" srcId="{724EE621-DAA4-4C34-92CD-E318A15E8A0D}" destId="{C5368078-9E77-4D63-8F57-8487CD8C8061}" srcOrd="3" destOrd="0" presId="urn:microsoft.com/office/officeart/2005/8/layout/target1"/>
    <dgm:cxn modelId="{C356FC7D-8A16-41EB-B8F7-C8483A6C43F6}" type="presParOf" srcId="{724EE621-DAA4-4C34-92CD-E318A15E8A0D}" destId="{C880D3B2-F515-404F-A3F1-ABBE3B926855}" srcOrd="4" destOrd="0" presId="urn:microsoft.com/office/officeart/2005/8/layout/target1"/>
    <dgm:cxn modelId="{7419BDA2-5713-40EF-83E2-D5FDFBD4A3BF}" type="presParOf" srcId="{724EE621-DAA4-4C34-92CD-E318A15E8A0D}" destId="{C9AB2DFB-4F37-415A-B27A-F185CAC559EF}" srcOrd="5" destOrd="0" presId="urn:microsoft.com/office/officeart/2005/8/layout/target1"/>
    <dgm:cxn modelId="{ABBECD66-5F92-47E6-A102-0F45BD177361}" type="presParOf" srcId="{724EE621-DAA4-4C34-92CD-E318A15E8A0D}" destId="{B05D76BC-F64F-48AE-9102-ED2BB7665463}" srcOrd="6" destOrd="0" presId="urn:microsoft.com/office/officeart/2005/8/layout/target1"/>
    <dgm:cxn modelId="{DB63CA3A-00B6-4105-BB19-63B83246AECD}" type="presParOf" srcId="{724EE621-DAA4-4C34-92CD-E318A15E8A0D}" destId="{1A9A706D-8A0E-4AC3-93F1-1C436B1C3791}" srcOrd="7" destOrd="0" presId="urn:microsoft.com/office/officeart/2005/8/layout/target1"/>
    <dgm:cxn modelId="{D8A42C8C-87FB-422C-B988-C584FA8D9322}" type="presParOf" srcId="{724EE621-DAA4-4C34-92CD-E318A15E8A0D}" destId="{47A0BD98-93FB-4F2A-929B-193B283E490F}" srcOrd="8" destOrd="0" presId="urn:microsoft.com/office/officeart/2005/8/layout/target1"/>
    <dgm:cxn modelId="{16B59427-FCDA-40DC-AE8C-4613E0CAFE21}" type="presParOf" srcId="{724EE621-DAA4-4C34-92CD-E318A15E8A0D}" destId="{6AA9815D-0B9A-4FE9-9631-E28D9D354266}" srcOrd="9" destOrd="0" presId="urn:microsoft.com/office/officeart/2005/8/layout/target1"/>
    <dgm:cxn modelId="{CF86290A-6AAB-4F30-B72D-F778558A244B}" type="presParOf" srcId="{724EE621-DAA4-4C34-92CD-E318A15E8A0D}" destId="{7C85ECD7-9A2F-4CC6-B4EE-38272742CE23}" srcOrd="10" destOrd="0" presId="urn:microsoft.com/office/officeart/2005/8/layout/target1"/>
    <dgm:cxn modelId="{72B897B2-9918-4EFE-B229-F49311E870DF}" type="presParOf" srcId="{724EE621-DAA4-4C34-92CD-E318A15E8A0D}" destId="{F47F897A-70B4-47CE-9D07-E19A816A3719}" srcOrd="11" destOrd="0" presId="urn:microsoft.com/office/officeart/2005/8/layout/targe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A0BD98-93FB-4F2A-929B-193B283E490F}">
      <dsp:nvSpPr>
        <dsp:cNvPr id="0" name=""/>
        <dsp:cNvSpPr/>
      </dsp:nvSpPr>
      <dsp:spPr>
        <a:xfrm>
          <a:off x="476250" y="1485899"/>
          <a:ext cx="4457700" cy="4457700"/>
        </a:xfrm>
        <a:prstGeom prst="ellipse">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880D3B2-F515-404F-A3F1-ABBE3B926855}">
      <dsp:nvSpPr>
        <dsp:cNvPr id="0" name=""/>
        <dsp:cNvSpPr/>
      </dsp:nvSpPr>
      <dsp:spPr>
        <a:xfrm>
          <a:off x="1367790" y="2377440"/>
          <a:ext cx="2674620" cy="2674620"/>
        </a:xfrm>
        <a:prstGeom prst="ellipse">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810CD05-061B-402F-A51D-9EB97BACD1D7}">
      <dsp:nvSpPr>
        <dsp:cNvPr id="0" name=""/>
        <dsp:cNvSpPr/>
      </dsp:nvSpPr>
      <dsp:spPr>
        <a:xfrm>
          <a:off x="2259330" y="3268979"/>
          <a:ext cx="891540" cy="89154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6CE9D73-8439-412B-A209-57B381967258}">
      <dsp:nvSpPr>
        <dsp:cNvPr id="0" name=""/>
        <dsp:cNvSpPr/>
      </dsp:nvSpPr>
      <dsp:spPr>
        <a:xfrm>
          <a:off x="5676900" y="0"/>
          <a:ext cx="2228850" cy="1300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ctr" defTabSz="1066800">
            <a:lnSpc>
              <a:spcPct val="90000"/>
            </a:lnSpc>
            <a:spcBef>
              <a:spcPct val="0"/>
            </a:spcBef>
            <a:spcAft>
              <a:spcPct val="35000"/>
            </a:spcAft>
          </a:pPr>
          <a:r>
            <a:rPr lang="el-GR" sz="2400" b="1" kern="1200" dirty="0"/>
            <a:t>ΔΥΣΛΕΞΙΑ</a:t>
          </a:r>
        </a:p>
      </dsp:txBody>
      <dsp:txXfrm>
        <a:off x="5676900" y="0"/>
        <a:ext cx="2228850" cy="1300162"/>
      </dsp:txXfrm>
    </dsp:sp>
    <dsp:sp modelId="{22EAA83B-2C31-4C16-B958-18CC0BC8386D}">
      <dsp:nvSpPr>
        <dsp:cNvPr id="0" name=""/>
        <dsp:cNvSpPr/>
      </dsp:nvSpPr>
      <dsp:spPr>
        <a:xfrm>
          <a:off x="5119687" y="650081"/>
          <a:ext cx="557212"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C5368078-9E77-4D63-8F57-8487CD8C8061}">
      <dsp:nvSpPr>
        <dsp:cNvPr id="0" name=""/>
        <dsp:cNvSpPr/>
      </dsp:nvSpPr>
      <dsp:spPr>
        <a:xfrm rot="5400000">
          <a:off x="2379316" y="976607"/>
          <a:ext cx="3063925" cy="2412358"/>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C9AB2DFB-4F37-415A-B27A-F185CAC559EF}">
      <dsp:nvSpPr>
        <dsp:cNvPr id="0" name=""/>
        <dsp:cNvSpPr/>
      </dsp:nvSpPr>
      <dsp:spPr>
        <a:xfrm>
          <a:off x="5676900" y="1300162"/>
          <a:ext cx="2228850" cy="1300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ctr" defTabSz="1066800">
            <a:lnSpc>
              <a:spcPct val="90000"/>
            </a:lnSpc>
            <a:spcBef>
              <a:spcPct val="0"/>
            </a:spcBef>
            <a:spcAft>
              <a:spcPct val="35000"/>
            </a:spcAft>
          </a:pPr>
          <a:r>
            <a:rPr lang="el-GR" sz="2400" b="1" kern="1200" dirty="0"/>
            <a:t>ΔΥΣΚΟΛΙΕΣ ΣΤΗ ΜΑΘΗΣΗ ΜΕ ΓΛΩΣΣΙΚΗ ΒΑΣΗ</a:t>
          </a:r>
        </a:p>
      </dsp:txBody>
      <dsp:txXfrm>
        <a:off x="5676900" y="1300162"/>
        <a:ext cx="2228850" cy="1300162"/>
      </dsp:txXfrm>
    </dsp:sp>
    <dsp:sp modelId="{B05D76BC-F64F-48AE-9102-ED2BB7665463}">
      <dsp:nvSpPr>
        <dsp:cNvPr id="0" name=""/>
        <dsp:cNvSpPr/>
      </dsp:nvSpPr>
      <dsp:spPr>
        <a:xfrm>
          <a:off x="5119687" y="1950243"/>
          <a:ext cx="557212"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1A9A706D-8A0E-4AC3-93F1-1C436B1C3791}">
      <dsp:nvSpPr>
        <dsp:cNvPr id="0" name=""/>
        <dsp:cNvSpPr/>
      </dsp:nvSpPr>
      <dsp:spPr>
        <a:xfrm rot="5400000">
          <a:off x="3036975" y="2256487"/>
          <a:ext cx="2387544" cy="1773421"/>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6AA9815D-0B9A-4FE9-9631-E28D9D354266}">
      <dsp:nvSpPr>
        <dsp:cNvPr id="0" name=""/>
        <dsp:cNvSpPr/>
      </dsp:nvSpPr>
      <dsp:spPr>
        <a:xfrm>
          <a:off x="5676900" y="2600324"/>
          <a:ext cx="2228850" cy="1300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ctr" defTabSz="1066800">
            <a:lnSpc>
              <a:spcPct val="90000"/>
            </a:lnSpc>
            <a:spcBef>
              <a:spcPct val="0"/>
            </a:spcBef>
            <a:spcAft>
              <a:spcPct val="35000"/>
            </a:spcAft>
          </a:pPr>
          <a:r>
            <a:rPr lang="el-GR" sz="2400" b="1" kern="1200"/>
            <a:t>ΜΑΘΗΣΙΑΚΕΣ ΔΥΣΚΟΛΙΕΣ</a:t>
          </a:r>
          <a:endParaRPr lang="el-GR" sz="2400" b="1" kern="1200" dirty="0"/>
        </a:p>
      </dsp:txBody>
      <dsp:txXfrm>
        <a:off x="5676900" y="2600324"/>
        <a:ext cx="2228850" cy="1300162"/>
      </dsp:txXfrm>
    </dsp:sp>
    <dsp:sp modelId="{7C85ECD7-9A2F-4CC6-B4EE-38272742CE23}">
      <dsp:nvSpPr>
        <dsp:cNvPr id="0" name=""/>
        <dsp:cNvSpPr/>
      </dsp:nvSpPr>
      <dsp:spPr>
        <a:xfrm>
          <a:off x="5119687" y="3250406"/>
          <a:ext cx="557212"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F47F897A-70B4-47CE-9D07-E19A816A3719}">
      <dsp:nvSpPr>
        <dsp:cNvPr id="0" name=""/>
        <dsp:cNvSpPr/>
      </dsp:nvSpPr>
      <dsp:spPr>
        <a:xfrm rot="5400000">
          <a:off x="3695452" y="3535327"/>
          <a:ext cx="1705813" cy="1134484"/>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E885D63-CBAE-41CC-A4A1-369B1B238562}" type="datetimeFigureOut">
              <a:rPr lang="en-US"/>
              <a:pPr>
                <a:defRPr/>
              </a:pPr>
              <a:t>12/17/2021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a:t>Στυλ κειμένου υποδείγματος</a:t>
            </a:r>
          </a:p>
          <a:p>
            <a:pPr lvl="1"/>
            <a:r>
              <a:rPr lang="el-GR" noProof="0"/>
              <a:t>Δεύτερο επίπεδο</a:t>
            </a:r>
          </a:p>
          <a:p>
            <a:pPr lvl="2"/>
            <a:r>
              <a:rPr lang="el-GR" noProof="0"/>
              <a:t>Τρίτο επίπεδο</a:t>
            </a:r>
          </a:p>
          <a:p>
            <a:pPr lvl="3"/>
            <a:r>
              <a:rPr lang="el-GR" noProof="0"/>
              <a:t>Τέταρτο επίπεδο</a:t>
            </a:r>
          </a:p>
          <a:p>
            <a:pPr lvl="4"/>
            <a:r>
              <a:rPr lang="el-GR" noProof="0"/>
              <a:t>Πέμπτο επίπεδο</a:t>
            </a:r>
            <a:endParaRPr lang="en-US" noProof="0"/>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EC0F743-7C24-4072-92B4-844F4DEC497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Θέση εικόνας διαφάνειας"/>
          <p:cNvSpPr>
            <a:spLocks noGrp="1" noRot="1" noChangeAspect="1" noChangeArrowheads="1" noTextEdit="1"/>
          </p:cNvSpPr>
          <p:nvPr>
            <p:ph type="sldImg"/>
          </p:nvPr>
        </p:nvSpPr>
        <p:spPr bwMode="auto">
          <a:noFill/>
          <a:ln>
            <a:solidFill>
              <a:srgbClr val="000000"/>
            </a:solidFill>
            <a:miter lim="800000"/>
            <a:headEnd/>
            <a:tailEnd/>
          </a:ln>
        </p:spPr>
      </p:sp>
      <p:sp>
        <p:nvSpPr>
          <p:cNvPr id="4099" name="2 - Θέση σημειώσεων"/>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n-US" smtClean="0"/>
          </a:p>
        </p:txBody>
      </p:sp>
      <p:sp>
        <p:nvSpPr>
          <p:cNvPr id="4100" name="3 - Θέση αριθμού διαφάνειας"/>
          <p:cNvSpPr>
            <a:spLocks noGrp="1" noChangeArrowheads="1"/>
          </p:cNvSpPr>
          <p:nvPr>
            <p:ph type="sldNum" sz="quarter" idx="5"/>
          </p:nvPr>
        </p:nvSpPr>
        <p:spPr bwMode="auto">
          <a:noFill/>
          <a:ln>
            <a:miter lim="800000"/>
            <a:headEnd/>
            <a:tailEnd/>
          </a:ln>
        </p:spPr>
        <p:txBody>
          <a:bodyPr/>
          <a:lstStyle/>
          <a:p>
            <a:fld id="{C29CE256-FF73-4936-A6F8-D7167E4E0BE0}" type="slidenum">
              <a:rPr lang="el-GR" altLang="en-US"/>
              <a:pPr/>
              <a:t>1</a:t>
            </a:fld>
            <a:endParaRPr lang="el-G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Θέση εικόνας διαφάνειας"/>
          <p:cNvSpPr>
            <a:spLocks noGrp="1" noRot="1" noChangeAspect="1" noChangeArrowheads="1" noTextEdit="1"/>
          </p:cNvSpPr>
          <p:nvPr>
            <p:ph type="sldImg"/>
          </p:nvPr>
        </p:nvSpPr>
        <p:spPr bwMode="auto">
          <a:noFill/>
          <a:ln>
            <a:solidFill>
              <a:srgbClr val="000000"/>
            </a:solidFill>
            <a:miter lim="800000"/>
            <a:headEnd/>
            <a:tailEnd/>
          </a:ln>
        </p:spPr>
      </p:sp>
      <p:sp>
        <p:nvSpPr>
          <p:cNvPr id="22531" name="2 - Θέση σημειώσεων"/>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n-US" smtClean="0"/>
          </a:p>
        </p:txBody>
      </p:sp>
      <p:sp>
        <p:nvSpPr>
          <p:cNvPr id="4" name="3 - Θέση αριθμού διαφάνειας"/>
          <p:cNvSpPr>
            <a:spLocks noGrp="1"/>
          </p:cNvSpPr>
          <p:nvPr>
            <p:ph type="sldNum" sz="quarter" idx="5"/>
          </p:nvPr>
        </p:nvSpPr>
        <p:spPr/>
        <p:txBody>
          <a:bodyPr/>
          <a:lstStyle/>
          <a:p>
            <a:fld id="{A5185E50-2B30-48D5-8E35-AB44C5058842}" type="slidenum">
              <a:rPr lang="el-GR"/>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Θέση εικόνας διαφάνειας"/>
          <p:cNvSpPr>
            <a:spLocks noGrp="1" noRot="1" noChangeAspect="1" noChangeArrowheads="1" noTextEdit="1"/>
          </p:cNvSpPr>
          <p:nvPr>
            <p:ph type="sldImg"/>
          </p:nvPr>
        </p:nvSpPr>
        <p:spPr bwMode="auto">
          <a:noFill/>
          <a:ln>
            <a:solidFill>
              <a:srgbClr val="000000"/>
            </a:solidFill>
            <a:miter lim="800000"/>
            <a:headEnd/>
            <a:tailEnd/>
          </a:ln>
        </p:spPr>
      </p:sp>
      <p:sp>
        <p:nvSpPr>
          <p:cNvPr id="24579" name="2 - Θέση σημειώσεων"/>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n-US" smtClean="0"/>
          </a:p>
        </p:txBody>
      </p:sp>
      <p:sp>
        <p:nvSpPr>
          <p:cNvPr id="4" name="3 - Θέση αριθμού διαφάνειας"/>
          <p:cNvSpPr>
            <a:spLocks noGrp="1"/>
          </p:cNvSpPr>
          <p:nvPr>
            <p:ph type="sldNum" sz="quarter" idx="5"/>
          </p:nvPr>
        </p:nvSpPr>
        <p:spPr/>
        <p:txBody>
          <a:bodyPr/>
          <a:lstStyle/>
          <a:p>
            <a:fld id="{31A69185-B1FA-449C-8A95-1078C4B8233F}" type="slidenum">
              <a:rPr lang="el-GR"/>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Θέση εικόνας διαφάνειας"/>
          <p:cNvSpPr>
            <a:spLocks noGrp="1" noRot="1" noChangeAspect="1" noChangeArrowheads="1" noTextEdit="1"/>
          </p:cNvSpPr>
          <p:nvPr>
            <p:ph type="sldImg"/>
          </p:nvPr>
        </p:nvSpPr>
        <p:spPr bwMode="auto">
          <a:noFill/>
          <a:ln>
            <a:solidFill>
              <a:srgbClr val="000000"/>
            </a:solidFill>
            <a:miter lim="800000"/>
            <a:headEnd/>
            <a:tailEnd/>
          </a:ln>
        </p:spPr>
      </p:sp>
      <p:sp>
        <p:nvSpPr>
          <p:cNvPr id="27651" name="2 - Θέση σημειώσεων"/>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n-US" smtClean="0"/>
          </a:p>
        </p:txBody>
      </p:sp>
      <p:sp>
        <p:nvSpPr>
          <p:cNvPr id="4" name="3 - Θέση αριθμού διαφάνειας"/>
          <p:cNvSpPr>
            <a:spLocks noGrp="1"/>
          </p:cNvSpPr>
          <p:nvPr>
            <p:ph type="sldNum" sz="quarter" idx="5"/>
          </p:nvPr>
        </p:nvSpPr>
        <p:spPr/>
        <p:txBody>
          <a:bodyPr/>
          <a:lstStyle/>
          <a:p>
            <a:fld id="{4D5AEC62-9B03-4B98-A934-0234279CFADF}" type="slidenum">
              <a:rPr lang="el-GR"/>
              <a:pPr/>
              <a:t>13</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Θέση εικόνας διαφάνειας"/>
          <p:cNvSpPr>
            <a:spLocks noGrp="1" noRot="1" noChangeAspect="1" noChangeArrowheads="1" noTextEdit="1"/>
          </p:cNvSpPr>
          <p:nvPr>
            <p:ph type="sldImg"/>
          </p:nvPr>
        </p:nvSpPr>
        <p:spPr bwMode="auto">
          <a:noFill/>
          <a:ln>
            <a:solidFill>
              <a:srgbClr val="000000"/>
            </a:solidFill>
            <a:miter lim="800000"/>
            <a:headEnd/>
            <a:tailEnd/>
          </a:ln>
        </p:spPr>
      </p:sp>
      <p:sp>
        <p:nvSpPr>
          <p:cNvPr id="29699" name="2 - Θέση σημειώσεων"/>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n-US" smtClean="0"/>
          </a:p>
        </p:txBody>
      </p:sp>
      <p:sp>
        <p:nvSpPr>
          <p:cNvPr id="4" name="3 - Θέση αριθμού διαφάνειας"/>
          <p:cNvSpPr>
            <a:spLocks noGrp="1"/>
          </p:cNvSpPr>
          <p:nvPr>
            <p:ph type="sldNum" sz="quarter" idx="5"/>
          </p:nvPr>
        </p:nvSpPr>
        <p:spPr/>
        <p:txBody>
          <a:bodyPr/>
          <a:lstStyle/>
          <a:p>
            <a:fld id="{5F2C083F-0AE0-4C2C-A252-C893D426A079}" type="slidenum">
              <a:rPr lang="el-GR"/>
              <a:pPr/>
              <a:t>14</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Θέση εικόνας διαφάνειας"/>
          <p:cNvSpPr>
            <a:spLocks noGrp="1" noRot="1" noChangeAspect="1" noChangeArrowheads="1" noTextEdit="1"/>
          </p:cNvSpPr>
          <p:nvPr>
            <p:ph type="sldImg"/>
          </p:nvPr>
        </p:nvSpPr>
        <p:spPr bwMode="auto">
          <a:noFill/>
          <a:ln>
            <a:solidFill>
              <a:srgbClr val="000000"/>
            </a:solidFill>
            <a:miter lim="800000"/>
            <a:headEnd/>
            <a:tailEnd/>
          </a:ln>
        </p:spPr>
      </p:sp>
      <p:sp>
        <p:nvSpPr>
          <p:cNvPr id="31747" name="2 - Θέση σημειώσεων"/>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n-US" smtClean="0"/>
          </a:p>
        </p:txBody>
      </p:sp>
      <p:sp>
        <p:nvSpPr>
          <p:cNvPr id="4" name="3 - Θέση αριθμού διαφάνειας"/>
          <p:cNvSpPr>
            <a:spLocks noGrp="1"/>
          </p:cNvSpPr>
          <p:nvPr>
            <p:ph type="sldNum" sz="quarter" idx="5"/>
          </p:nvPr>
        </p:nvSpPr>
        <p:spPr/>
        <p:txBody>
          <a:bodyPr/>
          <a:lstStyle/>
          <a:p>
            <a:fld id="{1584FD31-6DCB-4216-A44C-D5B4C4E9AFCF}" type="slidenum">
              <a:rPr lang="el-GR"/>
              <a:pPr/>
              <a:t>15</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Θέση εικόνας διαφάνειας"/>
          <p:cNvSpPr>
            <a:spLocks noGrp="1" noRot="1" noChangeAspect="1" noChangeArrowheads="1" noTextEdit="1"/>
          </p:cNvSpPr>
          <p:nvPr>
            <p:ph type="sldImg"/>
          </p:nvPr>
        </p:nvSpPr>
        <p:spPr bwMode="auto">
          <a:noFill/>
          <a:ln>
            <a:solidFill>
              <a:srgbClr val="000000"/>
            </a:solidFill>
            <a:miter lim="800000"/>
            <a:headEnd/>
            <a:tailEnd/>
          </a:ln>
        </p:spPr>
      </p:sp>
      <p:sp>
        <p:nvSpPr>
          <p:cNvPr id="35843" name="2 - Θέση σημειώσεων"/>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n-US" smtClean="0"/>
          </a:p>
        </p:txBody>
      </p:sp>
      <p:sp>
        <p:nvSpPr>
          <p:cNvPr id="4" name="3 - Θέση αριθμού διαφάνειας"/>
          <p:cNvSpPr>
            <a:spLocks noGrp="1"/>
          </p:cNvSpPr>
          <p:nvPr>
            <p:ph type="sldNum" sz="quarter" idx="5"/>
          </p:nvPr>
        </p:nvSpPr>
        <p:spPr/>
        <p:txBody>
          <a:bodyPr/>
          <a:lstStyle/>
          <a:p>
            <a:fld id="{9D9E0545-6B93-4C20-90BA-9DC4C57208BC}" type="slidenum">
              <a:rPr lang="el-GR"/>
              <a:pPr/>
              <a:t>18</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Θέση εικόνας διαφάνειας"/>
          <p:cNvSpPr>
            <a:spLocks noGrp="1" noRot="1" noChangeAspect="1" noChangeArrowheads="1" noTextEdit="1"/>
          </p:cNvSpPr>
          <p:nvPr>
            <p:ph type="sldImg"/>
          </p:nvPr>
        </p:nvSpPr>
        <p:spPr bwMode="auto">
          <a:noFill/>
          <a:ln>
            <a:solidFill>
              <a:srgbClr val="000000"/>
            </a:solidFill>
            <a:miter lim="800000"/>
            <a:headEnd/>
            <a:tailEnd/>
          </a:ln>
        </p:spPr>
      </p:sp>
      <p:sp>
        <p:nvSpPr>
          <p:cNvPr id="37891" name="2 - Θέση σημειώσεων"/>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n-US" smtClean="0"/>
          </a:p>
        </p:txBody>
      </p:sp>
      <p:sp>
        <p:nvSpPr>
          <p:cNvPr id="4" name="3 - Θέση αριθμού διαφάνειας"/>
          <p:cNvSpPr>
            <a:spLocks noGrp="1"/>
          </p:cNvSpPr>
          <p:nvPr>
            <p:ph type="sldNum" sz="quarter" idx="5"/>
          </p:nvPr>
        </p:nvSpPr>
        <p:spPr/>
        <p:txBody>
          <a:bodyPr/>
          <a:lstStyle/>
          <a:p>
            <a:fld id="{BDBF3D22-FB9C-42E9-B9A8-C8EEDC3E73C8}" type="slidenum">
              <a:rPr lang="el-GR"/>
              <a:pPr/>
              <a:t>19</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Θέση εικόνας διαφάνειας"/>
          <p:cNvSpPr>
            <a:spLocks noGrp="1" noRot="1" noChangeAspect="1" noChangeArrowheads="1" noTextEdit="1"/>
          </p:cNvSpPr>
          <p:nvPr>
            <p:ph type="sldImg"/>
          </p:nvPr>
        </p:nvSpPr>
        <p:spPr bwMode="auto">
          <a:noFill/>
          <a:ln>
            <a:solidFill>
              <a:srgbClr val="000000"/>
            </a:solidFill>
            <a:miter lim="800000"/>
            <a:headEnd/>
            <a:tailEnd/>
          </a:ln>
        </p:spPr>
      </p:sp>
      <p:sp>
        <p:nvSpPr>
          <p:cNvPr id="39939" name="2 - Θέση σημειώσεων"/>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n-US" smtClean="0"/>
          </a:p>
        </p:txBody>
      </p:sp>
      <p:sp>
        <p:nvSpPr>
          <p:cNvPr id="4" name="3 - Θέση αριθμού διαφάνειας"/>
          <p:cNvSpPr>
            <a:spLocks noGrp="1"/>
          </p:cNvSpPr>
          <p:nvPr>
            <p:ph type="sldNum" sz="quarter" idx="5"/>
          </p:nvPr>
        </p:nvSpPr>
        <p:spPr/>
        <p:txBody>
          <a:bodyPr/>
          <a:lstStyle/>
          <a:p>
            <a:fld id="{B55BC95B-DA9D-4E3C-AE05-5D379B7E5241}" type="slidenum">
              <a:rPr lang="el-GR"/>
              <a:pPr/>
              <a:t>20</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Θέση εικόνας διαφάνειας"/>
          <p:cNvSpPr>
            <a:spLocks noGrp="1" noRot="1" noChangeAspect="1" noChangeArrowheads="1" noTextEdit="1"/>
          </p:cNvSpPr>
          <p:nvPr>
            <p:ph type="sldImg"/>
          </p:nvPr>
        </p:nvSpPr>
        <p:spPr bwMode="auto">
          <a:noFill/>
          <a:ln>
            <a:solidFill>
              <a:srgbClr val="000000"/>
            </a:solidFill>
            <a:miter lim="800000"/>
            <a:headEnd/>
            <a:tailEnd/>
          </a:ln>
        </p:spPr>
      </p:sp>
      <p:sp>
        <p:nvSpPr>
          <p:cNvPr id="41987" name="2 - Θέση σημειώσεων"/>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n-US" smtClean="0"/>
          </a:p>
        </p:txBody>
      </p:sp>
      <p:sp>
        <p:nvSpPr>
          <p:cNvPr id="4" name="3 - Θέση αριθμού διαφάνειας"/>
          <p:cNvSpPr>
            <a:spLocks noGrp="1"/>
          </p:cNvSpPr>
          <p:nvPr>
            <p:ph type="sldNum" sz="quarter" idx="5"/>
          </p:nvPr>
        </p:nvSpPr>
        <p:spPr/>
        <p:txBody>
          <a:bodyPr/>
          <a:lstStyle/>
          <a:p>
            <a:fld id="{3BFB11BB-636A-412E-A6FB-94D9B6791DBC}" type="slidenum">
              <a:rPr lang="el-GR"/>
              <a:pPr/>
              <a:t>21</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εικόνας διαφάνειας"/>
          <p:cNvSpPr>
            <a:spLocks noGrp="1" noRot="1" noChangeAspect="1" noChangeArrowheads="1" noTextEdit="1"/>
          </p:cNvSpPr>
          <p:nvPr>
            <p:ph type="sldImg"/>
          </p:nvPr>
        </p:nvSpPr>
        <p:spPr bwMode="auto">
          <a:noFill/>
          <a:ln>
            <a:solidFill>
              <a:srgbClr val="000000"/>
            </a:solidFill>
            <a:miter lim="800000"/>
            <a:headEnd/>
            <a:tailEnd/>
          </a:ln>
        </p:spPr>
      </p:sp>
      <p:sp>
        <p:nvSpPr>
          <p:cNvPr id="44035" name="2 - Θέση σημειώσεων"/>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n-US" smtClean="0"/>
          </a:p>
        </p:txBody>
      </p:sp>
      <p:sp>
        <p:nvSpPr>
          <p:cNvPr id="4" name="3 - Θέση αριθμού διαφάνειας"/>
          <p:cNvSpPr>
            <a:spLocks noGrp="1"/>
          </p:cNvSpPr>
          <p:nvPr>
            <p:ph type="sldNum" sz="quarter" idx="5"/>
          </p:nvPr>
        </p:nvSpPr>
        <p:spPr/>
        <p:txBody>
          <a:bodyPr/>
          <a:lstStyle/>
          <a:p>
            <a:fld id="{0791B562-D5A6-4319-8AC5-0DC618F192E4}" type="slidenum">
              <a:rPr lang="el-GR"/>
              <a:pPr/>
              <a:t>22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Θέση εικόνας διαφάνειας"/>
          <p:cNvSpPr>
            <a:spLocks noGrp="1" noRot="1" noChangeAspect="1" noChangeArrowheads="1" noTextEdit="1"/>
          </p:cNvSpPr>
          <p:nvPr>
            <p:ph type="sldImg"/>
          </p:nvPr>
        </p:nvSpPr>
        <p:spPr bwMode="auto">
          <a:noFill/>
          <a:ln>
            <a:solidFill>
              <a:srgbClr val="000000"/>
            </a:solidFill>
            <a:miter lim="800000"/>
            <a:headEnd/>
            <a:tailEnd/>
          </a:ln>
        </p:spPr>
      </p:sp>
      <p:sp>
        <p:nvSpPr>
          <p:cNvPr id="6147" name="2 - Θέση σημειώσεων"/>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n-US" smtClean="0"/>
          </a:p>
        </p:txBody>
      </p:sp>
      <p:sp>
        <p:nvSpPr>
          <p:cNvPr id="6148" name="3 - Θέση αριθμού διαφάνειας"/>
          <p:cNvSpPr>
            <a:spLocks noGrp="1" noChangeArrowheads="1"/>
          </p:cNvSpPr>
          <p:nvPr>
            <p:ph type="sldNum" sz="quarter" idx="5"/>
          </p:nvPr>
        </p:nvSpPr>
        <p:spPr bwMode="auto">
          <a:noFill/>
          <a:ln>
            <a:miter lim="800000"/>
            <a:headEnd/>
            <a:tailEnd/>
          </a:ln>
        </p:spPr>
        <p:txBody>
          <a:bodyPr/>
          <a:lstStyle/>
          <a:p>
            <a:fld id="{19AE8854-F3BA-4E49-AFA0-8FDE1025AEEF}" type="slidenum">
              <a:rPr lang="el-GR" altLang="en-US"/>
              <a:pPr/>
              <a:t>2</a:t>
            </a:fld>
            <a:endParaRPr lang="el-G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εικόνας διαφάνειας"/>
          <p:cNvSpPr>
            <a:spLocks noGrp="1" noRot="1" noChangeAspect="1" noChangeArrowheads="1" noTextEdit="1"/>
          </p:cNvSpPr>
          <p:nvPr>
            <p:ph type="sldImg"/>
          </p:nvPr>
        </p:nvSpPr>
        <p:spPr bwMode="auto">
          <a:noFill/>
          <a:ln>
            <a:solidFill>
              <a:srgbClr val="000000"/>
            </a:solidFill>
            <a:miter lim="800000"/>
            <a:headEnd/>
            <a:tailEnd/>
          </a:ln>
        </p:spPr>
      </p:sp>
      <p:sp>
        <p:nvSpPr>
          <p:cNvPr id="46083" name="2 - Θέση σημειώσεων"/>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n-US" smtClean="0"/>
          </a:p>
        </p:txBody>
      </p:sp>
      <p:sp>
        <p:nvSpPr>
          <p:cNvPr id="4" name="3 - Θέση αριθμού διαφάνειας"/>
          <p:cNvSpPr>
            <a:spLocks noGrp="1"/>
          </p:cNvSpPr>
          <p:nvPr>
            <p:ph type="sldNum" sz="quarter" idx="5"/>
          </p:nvPr>
        </p:nvSpPr>
        <p:spPr/>
        <p:txBody>
          <a:bodyPr/>
          <a:lstStyle/>
          <a:p>
            <a:fld id="{1386BC9B-32AD-4713-B2A7-6FD8716CB1AE}" type="slidenum">
              <a:rPr lang="el-GR"/>
              <a:pPr/>
              <a:t>23</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ChangeArrowheads="1" noTextEdit="1"/>
          </p:cNvSpPr>
          <p:nvPr>
            <p:ph type="sldImg"/>
          </p:nvPr>
        </p:nvSpPr>
        <p:spPr bwMode="auto">
          <a:noFill/>
          <a:ln>
            <a:solidFill>
              <a:srgbClr val="000000"/>
            </a:solidFill>
            <a:miter lim="800000"/>
            <a:headEnd/>
            <a:tailEnd/>
          </a:ln>
        </p:spPr>
      </p:sp>
      <p:sp>
        <p:nvSpPr>
          <p:cNvPr id="48131" name="2 - Θέση σημειώσεων"/>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n-US" smtClean="0"/>
          </a:p>
        </p:txBody>
      </p:sp>
      <p:sp>
        <p:nvSpPr>
          <p:cNvPr id="4" name="3 - Θέση αριθμού διαφάνειας"/>
          <p:cNvSpPr>
            <a:spLocks noGrp="1"/>
          </p:cNvSpPr>
          <p:nvPr>
            <p:ph type="sldNum" sz="quarter" idx="5"/>
          </p:nvPr>
        </p:nvSpPr>
        <p:spPr/>
        <p:txBody>
          <a:bodyPr/>
          <a:lstStyle/>
          <a:p>
            <a:fld id="{C20DC5EE-B96C-4A8E-9FE8-9F8342D6332D}" type="slidenum">
              <a:rPr lang="el-GR"/>
              <a:pPr/>
              <a:t>24</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Θέση εικόνας διαφάνειας"/>
          <p:cNvSpPr>
            <a:spLocks noGrp="1" noRot="1" noChangeAspect="1" noChangeArrowheads="1" noTextEdit="1"/>
          </p:cNvSpPr>
          <p:nvPr>
            <p:ph type="sldImg"/>
          </p:nvPr>
        </p:nvSpPr>
        <p:spPr bwMode="auto">
          <a:noFill/>
          <a:ln>
            <a:solidFill>
              <a:srgbClr val="000000"/>
            </a:solidFill>
            <a:miter lim="800000"/>
            <a:headEnd/>
            <a:tailEnd/>
          </a:ln>
        </p:spPr>
      </p:sp>
      <p:sp>
        <p:nvSpPr>
          <p:cNvPr id="50179" name="2 - Θέση σημειώσεων"/>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n-US" smtClean="0"/>
          </a:p>
        </p:txBody>
      </p:sp>
      <p:sp>
        <p:nvSpPr>
          <p:cNvPr id="4" name="3 - Θέση αριθμού διαφάνειας"/>
          <p:cNvSpPr>
            <a:spLocks noGrp="1"/>
          </p:cNvSpPr>
          <p:nvPr>
            <p:ph type="sldNum" sz="quarter" idx="5"/>
          </p:nvPr>
        </p:nvSpPr>
        <p:spPr/>
        <p:txBody>
          <a:bodyPr/>
          <a:lstStyle/>
          <a:p>
            <a:fld id="{30001493-901E-4457-82AA-39134B785F26}" type="slidenum">
              <a:rPr lang="el-GR"/>
              <a:pPr/>
              <a:t>25</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Θέση εικόνας διαφάνειας"/>
          <p:cNvSpPr>
            <a:spLocks noGrp="1" noRot="1" noChangeAspect="1" noChangeArrowheads="1" noTextEdit="1"/>
          </p:cNvSpPr>
          <p:nvPr>
            <p:ph type="sldImg"/>
          </p:nvPr>
        </p:nvSpPr>
        <p:spPr bwMode="auto">
          <a:noFill/>
          <a:ln>
            <a:solidFill>
              <a:srgbClr val="000000"/>
            </a:solidFill>
            <a:miter lim="800000"/>
            <a:headEnd/>
            <a:tailEnd/>
          </a:ln>
        </p:spPr>
      </p:sp>
      <p:sp>
        <p:nvSpPr>
          <p:cNvPr id="8195" name="2 - Θέση σημειώσεων"/>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n-US" smtClean="0"/>
          </a:p>
        </p:txBody>
      </p:sp>
      <p:sp>
        <p:nvSpPr>
          <p:cNvPr id="8196" name="3 - Θέση αριθμού διαφάνειας"/>
          <p:cNvSpPr>
            <a:spLocks noGrp="1" noChangeArrowheads="1"/>
          </p:cNvSpPr>
          <p:nvPr>
            <p:ph type="sldNum" sz="quarter" idx="5"/>
          </p:nvPr>
        </p:nvSpPr>
        <p:spPr bwMode="auto">
          <a:noFill/>
          <a:ln>
            <a:miter lim="800000"/>
            <a:headEnd/>
            <a:tailEnd/>
          </a:ln>
        </p:spPr>
        <p:txBody>
          <a:bodyPr/>
          <a:lstStyle/>
          <a:p>
            <a:fld id="{FBFABD57-FA34-4255-AEAD-3D87698DC636}" type="slidenum">
              <a:rPr lang="el-GR" altLang="en-US"/>
              <a:pPr/>
              <a:t>3</a:t>
            </a:fld>
            <a:endParaRPr lang="el-G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Θέση εικόνας διαφάνειας"/>
          <p:cNvSpPr>
            <a:spLocks noGrp="1" noRot="1" noChangeAspect="1" noChangeArrowheads="1" noTextEdit="1"/>
          </p:cNvSpPr>
          <p:nvPr>
            <p:ph type="sldImg"/>
          </p:nvPr>
        </p:nvSpPr>
        <p:spPr bwMode="auto">
          <a:noFill/>
          <a:ln>
            <a:solidFill>
              <a:srgbClr val="000000"/>
            </a:solidFill>
            <a:miter lim="800000"/>
            <a:headEnd/>
            <a:tailEnd/>
          </a:ln>
        </p:spPr>
      </p:sp>
      <p:sp>
        <p:nvSpPr>
          <p:cNvPr id="10243" name="2 - Θέση σημειώσεων"/>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n-US" smtClean="0"/>
          </a:p>
        </p:txBody>
      </p:sp>
      <p:sp>
        <p:nvSpPr>
          <p:cNvPr id="4" name="3 - Θέση αριθμού διαφάνειας"/>
          <p:cNvSpPr>
            <a:spLocks noGrp="1"/>
          </p:cNvSpPr>
          <p:nvPr>
            <p:ph type="sldNum" sz="quarter" idx="5"/>
          </p:nvPr>
        </p:nvSpPr>
        <p:spPr/>
        <p:txBody>
          <a:bodyPr/>
          <a:lstStyle/>
          <a:p>
            <a:fld id="{5E36FD27-5783-4025-A0DF-85E27E276020}" type="slidenum">
              <a:rPr lang="el-GR"/>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Θέση εικόνας διαφάνειας"/>
          <p:cNvSpPr>
            <a:spLocks noGrp="1" noRot="1" noChangeAspect="1" noChangeArrowheads="1" noTextEdit="1"/>
          </p:cNvSpPr>
          <p:nvPr>
            <p:ph type="sldImg"/>
          </p:nvPr>
        </p:nvSpPr>
        <p:spPr bwMode="auto">
          <a:noFill/>
          <a:ln>
            <a:solidFill>
              <a:srgbClr val="000000"/>
            </a:solidFill>
            <a:miter lim="800000"/>
            <a:headEnd/>
            <a:tailEnd/>
          </a:ln>
        </p:spPr>
      </p:sp>
      <p:sp>
        <p:nvSpPr>
          <p:cNvPr id="12291" name="2 - Θέση σημειώσεων"/>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n-US" smtClean="0"/>
          </a:p>
        </p:txBody>
      </p:sp>
      <p:sp>
        <p:nvSpPr>
          <p:cNvPr id="4" name="3 - Θέση αριθμού διαφάνειας"/>
          <p:cNvSpPr>
            <a:spLocks noGrp="1"/>
          </p:cNvSpPr>
          <p:nvPr>
            <p:ph type="sldNum" sz="quarter" idx="5"/>
          </p:nvPr>
        </p:nvSpPr>
        <p:spPr/>
        <p:txBody>
          <a:bodyPr/>
          <a:lstStyle/>
          <a:p>
            <a:fld id="{B84D1BBB-4887-4776-B36D-FBF09ED59AA5}" type="slidenum">
              <a:rPr lang="el-GR"/>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Θέση εικόνας διαφάνειας"/>
          <p:cNvSpPr>
            <a:spLocks noGrp="1" noRot="1" noChangeAspect="1" noChangeArrowheads="1" noTextEdit="1"/>
          </p:cNvSpPr>
          <p:nvPr>
            <p:ph type="sldImg"/>
          </p:nvPr>
        </p:nvSpPr>
        <p:spPr bwMode="auto">
          <a:noFill/>
          <a:ln>
            <a:solidFill>
              <a:srgbClr val="000000"/>
            </a:solidFill>
            <a:miter lim="800000"/>
            <a:headEnd/>
            <a:tailEnd/>
          </a:ln>
        </p:spPr>
      </p:sp>
      <p:sp>
        <p:nvSpPr>
          <p:cNvPr id="14339" name="2 - Θέση σημειώσεων"/>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n-US" smtClean="0"/>
          </a:p>
        </p:txBody>
      </p:sp>
      <p:sp>
        <p:nvSpPr>
          <p:cNvPr id="4" name="3 - Θέση αριθμού διαφάνειας"/>
          <p:cNvSpPr>
            <a:spLocks noGrp="1"/>
          </p:cNvSpPr>
          <p:nvPr>
            <p:ph type="sldNum" sz="quarter" idx="5"/>
          </p:nvPr>
        </p:nvSpPr>
        <p:spPr/>
        <p:txBody>
          <a:bodyPr/>
          <a:lstStyle/>
          <a:p>
            <a:fld id="{95D1D5AC-F47B-4B45-A059-1B0036C4FC8B}" type="slidenum">
              <a:rPr lang="el-GR"/>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Θέση εικόνας διαφάνειας"/>
          <p:cNvSpPr>
            <a:spLocks noGrp="1" noRot="1" noChangeAspect="1" noChangeArrowheads="1" noTextEdit="1"/>
          </p:cNvSpPr>
          <p:nvPr>
            <p:ph type="sldImg"/>
          </p:nvPr>
        </p:nvSpPr>
        <p:spPr bwMode="auto">
          <a:noFill/>
          <a:ln>
            <a:solidFill>
              <a:srgbClr val="000000"/>
            </a:solidFill>
            <a:miter lim="800000"/>
            <a:headEnd/>
            <a:tailEnd/>
          </a:ln>
        </p:spPr>
      </p:sp>
      <p:sp>
        <p:nvSpPr>
          <p:cNvPr id="16387" name="2 - Θέση σημειώσεων"/>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n-US" smtClean="0"/>
          </a:p>
        </p:txBody>
      </p:sp>
      <p:sp>
        <p:nvSpPr>
          <p:cNvPr id="4" name="3 - Θέση αριθμού διαφάνειας"/>
          <p:cNvSpPr>
            <a:spLocks noGrp="1"/>
          </p:cNvSpPr>
          <p:nvPr>
            <p:ph type="sldNum" sz="quarter" idx="5"/>
          </p:nvPr>
        </p:nvSpPr>
        <p:spPr/>
        <p:txBody>
          <a:bodyPr/>
          <a:lstStyle/>
          <a:p>
            <a:fld id="{7C1770F3-DC43-4A39-A1CB-C27D87958C01}" type="slidenum">
              <a:rPr lang="el-GR"/>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Θέση εικόνας διαφάνειας"/>
          <p:cNvSpPr>
            <a:spLocks noGrp="1" noRot="1" noChangeAspect="1" noChangeArrowheads="1" noTextEdit="1"/>
          </p:cNvSpPr>
          <p:nvPr>
            <p:ph type="sldImg"/>
          </p:nvPr>
        </p:nvSpPr>
        <p:spPr bwMode="auto">
          <a:noFill/>
          <a:ln>
            <a:solidFill>
              <a:srgbClr val="000000"/>
            </a:solidFill>
            <a:miter lim="800000"/>
            <a:headEnd/>
            <a:tailEnd/>
          </a:ln>
        </p:spPr>
      </p:sp>
      <p:sp>
        <p:nvSpPr>
          <p:cNvPr id="18435" name="2 - Θέση σημειώσεων"/>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n-US" smtClean="0"/>
          </a:p>
        </p:txBody>
      </p:sp>
      <p:sp>
        <p:nvSpPr>
          <p:cNvPr id="4" name="3 - Θέση αριθμού διαφάνειας"/>
          <p:cNvSpPr>
            <a:spLocks noGrp="1"/>
          </p:cNvSpPr>
          <p:nvPr>
            <p:ph type="sldNum" sz="quarter" idx="5"/>
          </p:nvPr>
        </p:nvSpPr>
        <p:spPr/>
        <p:txBody>
          <a:bodyPr/>
          <a:lstStyle/>
          <a:p>
            <a:fld id="{B3E7114F-A3DB-4CF4-9E3B-1669B94D3DD7}" type="slidenum">
              <a:rPr lang="el-GR"/>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Θέση εικόνας διαφάνειας"/>
          <p:cNvSpPr>
            <a:spLocks noGrp="1" noRot="1" noChangeAspect="1" noChangeArrowheads="1" noTextEdit="1"/>
          </p:cNvSpPr>
          <p:nvPr>
            <p:ph type="sldImg"/>
          </p:nvPr>
        </p:nvSpPr>
        <p:spPr bwMode="auto">
          <a:noFill/>
          <a:ln>
            <a:solidFill>
              <a:srgbClr val="000000"/>
            </a:solidFill>
            <a:miter lim="800000"/>
            <a:headEnd/>
            <a:tailEnd/>
          </a:ln>
        </p:spPr>
      </p:sp>
      <p:sp>
        <p:nvSpPr>
          <p:cNvPr id="20483" name="2 - Θέση σημειώσεων"/>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altLang="en-US" smtClean="0"/>
          </a:p>
        </p:txBody>
      </p:sp>
      <p:sp>
        <p:nvSpPr>
          <p:cNvPr id="4" name="3 - Θέση αριθμού διαφάνειας"/>
          <p:cNvSpPr>
            <a:spLocks noGrp="1"/>
          </p:cNvSpPr>
          <p:nvPr>
            <p:ph type="sldNum" sz="quarter" idx="5"/>
          </p:nvPr>
        </p:nvSpPr>
        <p:spPr/>
        <p:txBody>
          <a:bodyPr/>
          <a:lstStyle/>
          <a:p>
            <a:fld id="{E0A41D6F-0FE0-4E1A-926D-8C160C7BF6DD}" type="slidenum">
              <a:rPr lang="el-GR"/>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p:cNvSpPr>
            <a:spLocks noGrp="1"/>
          </p:cNvSpPr>
          <p:nvPr>
            <p:ph type="dt" sz="half" idx="10"/>
          </p:nvPr>
        </p:nvSpPr>
        <p:spPr/>
        <p:txBody>
          <a:bodyPr/>
          <a:lstStyle>
            <a:lvl1pPr>
              <a:defRPr/>
            </a:lvl1pPr>
          </a:lstStyle>
          <a:p>
            <a:pPr>
              <a:defRPr/>
            </a:pPr>
            <a:fld id="{43DEB903-DE70-4644-8DD8-1976F60368ED}" type="datetimeFigureOut">
              <a:rPr lang="en-US"/>
              <a:pPr>
                <a:defRPr/>
              </a:pPr>
              <a:t>12/17/2021</a:t>
            </a:fld>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fld id="{E2405956-1668-431C-B78A-44DCE436979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p:cNvSpPr>
            <a:spLocks noGrp="1"/>
          </p:cNvSpPr>
          <p:nvPr>
            <p:ph type="dt" sz="half" idx="10"/>
          </p:nvPr>
        </p:nvSpPr>
        <p:spPr/>
        <p:txBody>
          <a:bodyPr/>
          <a:lstStyle>
            <a:lvl1pPr>
              <a:defRPr/>
            </a:lvl1pPr>
          </a:lstStyle>
          <a:p>
            <a:pPr>
              <a:defRPr/>
            </a:pPr>
            <a:fld id="{0107EEE0-1130-4E5D-AF56-75F853A80450}" type="datetimeFigureOut">
              <a:rPr lang="en-US"/>
              <a:pPr>
                <a:defRPr/>
              </a:pPr>
              <a:t>12/17/2021</a:t>
            </a:fld>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fld id="{65F9DD8A-710E-40C6-B2A8-466C3DD463D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p:cNvSpPr>
            <a:spLocks noGrp="1"/>
          </p:cNvSpPr>
          <p:nvPr>
            <p:ph type="dt" sz="half" idx="10"/>
          </p:nvPr>
        </p:nvSpPr>
        <p:spPr/>
        <p:txBody>
          <a:bodyPr/>
          <a:lstStyle>
            <a:lvl1pPr>
              <a:defRPr/>
            </a:lvl1pPr>
          </a:lstStyle>
          <a:p>
            <a:pPr>
              <a:defRPr/>
            </a:pPr>
            <a:fld id="{561D3063-F4C2-4940-A03C-3F114E110337}" type="datetimeFigureOut">
              <a:rPr lang="en-US"/>
              <a:pPr>
                <a:defRPr/>
              </a:pPr>
              <a:t>12/17/2021</a:t>
            </a:fld>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fld id="{5A508431-4AEB-4165-8846-862A9129B5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p:cNvSpPr>
            <a:spLocks noGrp="1"/>
          </p:cNvSpPr>
          <p:nvPr>
            <p:ph type="dt" sz="half" idx="10"/>
          </p:nvPr>
        </p:nvSpPr>
        <p:spPr/>
        <p:txBody>
          <a:bodyPr/>
          <a:lstStyle>
            <a:lvl1pPr>
              <a:defRPr/>
            </a:lvl1pPr>
          </a:lstStyle>
          <a:p>
            <a:pPr>
              <a:defRPr/>
            </a:pPr>
            <a:fld id="{F0E4CCF5-B20C-48B7-8E48-A37684532FF0}" type="datetimeFigureOut">
              <a:rPr lang="en-US"/>
              <a:pPr>
                <a:defRPr/>
              </a:pPr>
              <a:t>12/17/2021</a:t>
            </a:fld>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fld id="{43B0AA98-C191-47B1-934E-464E184D228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p:cNvSpPr>
            <a:spLocks noGrp="1"/>
          </p:cNvSpPr>
          <p:nvPr>
            <p:ph type="dt" sz="half" idx="10"/>
          </p:nvPr>
        </p:nvSpPr>
        <p:spPr/>
        <p:txBody>
          <a:bodyPr/>
          <a:lstStyle>
            <a:lvl1pPr>
              <a:defRPr/>
            </a:lvl1pPr>
          </a:lstStyle>
          <a:p>
            <a:pPr>
              <a:defRPr/>
            </a:pPr>
            <a:fld id="{603F09CA-154C-42DD-9EB4-E2F274627918}" type="datetimeFigureOut">
              <a:rPr lang="en-US"/>
              <a:pPr>
                <a:defRPr/>
              </a:pPr>
              <a:t>12/17/2021</a:t>
            </a:fld>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fld id="{7050E1BB-E79F-471F-B03D-56B09A22AD5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3"/>
          <p:cNvSpPr>
            <a:spLocks noGrp="1"/>
          </p:cNvSpPr>
          <p:nvPr>
            <p:ph type="dt" sz="half" idx="10"/>
          </p:nvPr>
        </p:nvSpPr>
        <p:spPr/>
        <p:txBody>
          <a:bodyPr/>
          <a:lstStyle>
            <a:lvl1pPr>
              <a:defRPr/>
            </a:lvl1pPr>
          </a:lstStyle>
          <a:p>
            <a:pPr>
              <a:defRPr/>
            </a:pPr>
            <a:fld id="{59C2A0A9-766B-4993-B5AE-67CAA7B30754}" type="datetimeFigureOut">
              <a:rPr lang="en-US"/>
              <a:pPr>
                <a:defRPr/>
              </a:pPr>
              <a:t>12/17/2021</a:t>
            </a:fld>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fld id="{0225D963-C146-407F-A2CB-3728F64A005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3"/>
          <p:cNvSpPr>
            <a:spLocks noGrp="1"/>
          </p:cNvSpPr>
          <p:nvPr>
            <p:ph type="dt" sz="half" idx="10"/>
          </p:nvPr>
        </p:nvSpPr>
        <p:spPr/>
        <p:txBody>
          <a:bodyPr/>
          <a:lstStyle>
            <a:lvl1pPr>
              <a:defRPr/>
            </a:lvl1pPr>
          </a:lstStyle>
          <a:p>
            <a:pPr>
              <a:defRPr/>
            </a:pPr>
            <a:fld id="{95B20A56-264F-44C6-AFD6-E0A30461D884}" type="datetimeFigureOut">
              <a:rPr lang="en-US"/>
              <a:pPr>
                <a:defRPr/>
              </a:pPr>
              <a:t>12/17/2021</a:t>
            </a:fld>
            <a:endParaRPr lang="en-US"/>
          </a:p>
        </p:txBody>
      </p:sp>
      <p:sp>
        <p:nvSpPr>
          <p:cNvPr id="8" name="Θέση υποσέλιδου 4"/>
          <p:cNvSpPr>
            <a:spLocks noGrp="1"/>
          </p:cNvSpPr>
          <p:nvPr>
            <p:ph type="ftr" sz="quarter" idx="11"/>
          </p:nvPr>
        </p:nvSpPr>
        <p:spPr/>
        <p:txBody>
          <a:bodyPr/>
          <a:lstStyle>
            <a:lvl1pPr>
              <a:defRPr/>
            </a:lvl1pPr>
          </a:lstStyle>
          <a:p>
            <a:pPr>
              <a:defRPr/>
            </a:pPr>
            <a:endParaRPr lang="en-US"/>
          </a:p>
        </p:txBody>
      </p:sp>
      <p:sp>
        <p:nvSpPr>
          <p:cNvPr id="9" name="Θέση αριθμού διαφάνειας 5"/>
          <p:cNvSpPr>
            <a:spLocks noGrp="1"/>
          </p:cNvSpPr>
          <p:nvPr>
            <p:ph type="sldNum" sz="quarter" idx="12"/>
          </p:nvPr>
        </p:nvSpPr>
        <p:spPr/>
        <p:txBody>
          <a:bodyPr/>
          <a:lstStyle>
            <a:lvl1pPr>
              <a:defRPr/>
            </a:lvl1pPr>
          </a:lstStyle>
          <a:p>
            <a:fld id="{EB678CAF-BB2D-424D-BE5E-2972C5737D7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3"/>
          <p:cNvSpPr>
            <a:spLocks noGrp="1"/>
          </p:cNvSpPr>
          <p:nvPr>
            <p:ph type="dt" sz="half" idx="10"/>
          </p:nvPr>
        </p:nvSpPr>
        <p:spPr/>
        <p:txBody>
          <a:bodyPr/>
          <a:lstStyle>
            <a:lvl1pPr>
              <a:defRPr/>
            </a:lvl1pPr>
          </a:lstStyle>
          <a:p>
            <a:pPr>
              <a:defRPr/>
            </a:pPr>
            <a:fld id="{D620E629-4C0A-478A-B4A5-28C56AF3AA05}" type="datetimeFigureOut">
              <a:rPr lang="en-US"/>
              <a:pPr>
                <a:defRPr/>
              </a:pPr>
              <a:t>12/17/2021</a:t>
            </a:fld>
            <a:endParaRPr lang="en-US"/>
          </a:p>
        </p:txBody>
      </p:sp>
      <p:sp>
        <p:nvSpPr>
          <p:cNvPr id="4" name="Θέση υποσέλιδου 4"/>
          <p:cNvSpPr>
            <a:spLocks noGrp="1"/>
          </p:cNvSpPr>
          <p:nvPr>
            <p:ph type="ftr" sz="quarter" idx="11"/>
          </p:nvPr>
        </p:nvSpPr>
        <p:spPr/>
        <p:txBody>
          <a:bodyPr/>
          <a:lstStyle>
            <a:lvl1pPr>
              <a:defRPr/>
            </a:lvl1pPr>
          </a:lstStyle>
          <a:p>
            <a:pPr>
              <a:defRPr/>
            </a:pPr>
            <a:endParaRPr lang="en-US"/>
          </a:p>
        </p:txBody>
      </p:sp>
      <p:sp>
        <p:nvSpPr>
          <p:cNvPr id="5" name="Θέση αριθμού διαφάνειας 5"/>
          <p:cNvSpPr>
            <a:spLocks noGrp="1"/>
          </p:cNvSpPr>
          <p:nvPr>
            <p:ph type="sldNum" sz="quarter" idx="12"/>
          </p:nvPr>
        </p:nvSpPr>
        <p:spPr/>
        <p:txBody>
          <a:bodyPr/>
          <a:lstStyle>
            <a:lvl1pPr>
              <a:defRPr/>
            </a:lvl1pPr>
          </a:lstStyle>
          <a:p>
            <a:fld id="{1273BE71-683B-4CD0-92FF-20373324E92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3FA25D50-BBA1-4D28-AC17-9A3B3EB39041}" type="datetimeFigureOut">
              <a:rPr lang="en-US"/>
              <a:pPr>
                <a:defRPr/>
              </a:pPr>
              <a:t>12/17/2021</a:t>
            </a:fld>
            <a:endParaRPr lang="en-US"/>
          </a:p>
        </p:txBody>
      </p:sp>
      <p:sp>
        <p:nvSpPr>
          <p:cNvPr id="3" name="Θέση υποσέλιδου 4"/>
          <p:cNvSpPr>
            <a:spLocks noGrp="1"/>
          </p:cNvSpPr>
          <p:nvPr>
            <p:ph type="ftr" sz="quarter" idx="11"/>
          </p:nvPr>
        </p:nvSpPr>
        <p:spPr/>
        <p:txBody>
          <a:bodyPr/>
          <a:lstStyle>
            <a:lvl1pPr>
              <a:defRPr/>
            </a:lvl1pPr>
          </a:lstStyle>
          <a:p>
            <a:pPr>
              <a:defRPr/>
            </a:pPr>
            <a:endParaRPr lang="en-US"/>
          </a:p>
        </p:txBody>
      </p:sp>
      <p:sp>
        <p:nvSpPr>
          <p:cNvPr id="4" name="Θέση αριθμού διαφάνειας 5"/>
          <p:cNvSpPr>
            <a:spLocks noGrp="1"/>
          </p:cNvSpPr>
          <p:nvPr>
            <p:ph type="sldNum" sz="quarter" idx="12"/>
          </p:nvPr>
        </p:nvSpPr>
        <p:spPr/>
        <p:txBody>
          <a:bodyPr/>
          <a:lstStyle>
            <a:lvl1pPr>
              <a:defRPr/>
            </a:lvl1pPr>
          </a:lstStyle>
          <a:p>
            <a:fld id="{072F26F5-5EED-4AD3-9F69-9942D90E821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3"/>
          <p:cNvSpPr>
            <a:spLocks noGrp="1"/>
          </p:cNvSpPr>
          <p:nvPr>
            <p:ph type="dt" sz="half" idx="10"/>
          </p:nvPr>
        </p:nvSpPr>
        <p:spPr/>
        <p:txBody>
          <a:bodyPr/>
          <a:lstStyle>
            <a:lvl1pPr>
              <a:defRPr/>
            </a:lvl1pPr>
          </a:lstStyle>
          <a:p>
            <a:pPr>
              <a:defRPr/>
            </a:pPr>
            <a:fld id="{E3C3B1A2-EBEA-43D7-B4A7-7CE1762AB3F8}" type="datetimeFigureOut">
              <a:rPr lang="en-US"/>
              <a:pPr>
                <a:defRPr/>
              </a:pPr>
              <a:t>12/17/2021</a:t>
            </a:fld>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fld id="{39E1930B-97C2-4441-BC59-F4957DE60E7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3"/>
          <p:cNvSpPr>
            <a:spLocks noGrp="1"/>
          </p:cNvSpPr>
          <p:nvPr>
            <p:ph type="dt" sz="half" idx="10"/>
          </p:nvPr>
        </p:nvSpPr>
        <p:spPr/>
        <p:txBody>
          <a:bodyPr/>
          <a:lstStyle>
            <a:lvl1pPr>
              <a:defRPr/>
            </a:lvl1pPr>
          </a:lstStyle>
          <a:p>
            <a:pPr>
              <a:defRPr/>
            </a:pPr>
            <a:fld id="{A0C791FB-7942-4F3E-842D-4ED0B95D95A1}" type="datetimeFigureOut">
              <a:rPr lang="en-US"/>
              <a:pPr>
                <a:defRPr/>
              </a:pPr>
              <a:t>12/17/2021</a:t>
            </a:fld>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fld id="{C2F9C395-4CDA-4819-AED5-3D83D3A6D18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noChangeArrowheads="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n-US" smtClean="0"/>
              <a:t>Κάντε κλικ για να επεξεργαστείτε τον τίτλο υποδείγματος</a:t>
            </a:r>
            <a:endParaRPr lang="en-US" altLang="en-US" smtClean="0"/>
          </a:p>
        </p:txBody>
      </p:sp>
      <p:sp>
        <p:nvSpPr>
          <p:cNvPr id="1027" name="Θέση κειμένου 2"/>
          <p:cNvSpPr>
            <a:spLocks noGrp="1" noChangeArrowheads="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smtClean="0"/>
              <a:t>Στυλ κειμένου υποδείγματος</a:t>
            </a:r>
          </a:p>
          <a:p>
            <a:pPr lvl="1"/>
            <a:r>
              <a:rPr lang="el-GR" altLang="en-US" smtClean="0"/>
              <a:t>Δεύτερο επίπεδο</a:t>
            </a:r>
          </a:p>
          <a:p>
            <a:pPr lvl="2"/>
            <a:r>
              <a:rPr lang="el-GR" altLang="en-US" smtClean="0"/>
              <a:t>Τρίτο επίπεδο</a:t>
            </a:r>
          </a:p>
          <a:p>
            <a:pPr lvl="3"/>
            <a:r>
              <a:rPr lang="el-GR" altLang="en-US" smtClean="0"/>
              <a:t>Τέταρτο επίπεδο</a:t>
            </a:r>
          </a:p>
          <a:p>
            <a:pPr lvl="4"/>
            <a:r>
              <a:rPr lang="el-GR" altLang="en-US" smtClean="0"/>
              <a:t>Πέμπτο επίπεδο</a:t>
            </a:r>
            <a:endParaRPr lang="en-US" altLang="en-US" smtClean="0"/>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28159DE-37EF-40AD-91F7-8035909B5D13}" type="datetimeFigureOut">
              <a:rPr lang="en-US"/>
              <a:pPr>
                <a:defRPr/>
              </a:pPr>
              <a:t>12/17/2021</a:t>
            </a:fld>
            <a:endParaRPr lang="en-US"/>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4C08A32-D354-4B18-A2E0-6419E83E403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O_R2wdWeF6Q&amp;ab_channel=2013worldsapart"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www.asha.org/docs/html/TR2007-00278.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mazon.com/s/ref=dp_byline_sr_book_2?ie=UTF8&amp;field-author=Courtenay+Norbury+DPhil&amp;text=Courtenay+Norbury+DPhil&amp;sort=relevancerank&amp;search-alias=books" TargetMode="External"/><Relationship Id="rId2" Type="http://schemas.openxmlformats.org/officeDocument/2006/relationships/hyperlink" Target="https://www.amazon.com/s/ref=dp_byline_sr_book_1?ie=UTF8&amp;field-author=Rhea+Paul+PhD++CCC-SLP&amp;text=Rhea+Paul+PhD++CCC-SLP&amp;sort=relevancerank&amp;search-alias=books" TargetMode="External"/><Relationship Id="rId1" Type="http://schemas.openxmlformats.org/officeDocument/2006/relationships/slideLayout" Target="../slideLayouts/slideLayout2.xml"/><Relationship Id="rId6" Type="http://schemas.openxmlformats.org/officeDocument/2006/relationships/hyperlink" Target="https://www.amazon.com/s/ref=dp_byline_sr_book_2?ie=UTF8&amp;field-author=Julie+G.+McAfee&amp;text=Julie+G.+McAfee&amp;sort=relevancerank&amp;search-alias=books" TargetMode="External"/><Relationship Id="rId5" Type="http://schemas.openxmlformats.org/officeDocument/2006/relationships/hyperlink" Target="https://www.amazon.com/s/ref=dp_byline_sr_book_1?ie=UTF8&amp;field-author=Kenneth+G.+Shipley&amp;text=Kenneth+G.+Shipley&amp;sort=relevancerank&amp;search-alias=books" TargetMode="External"/><Relationship Id="rId4" Type="http://schemas.openxmlformats.org/officeDocument/2006/relationships/hyperlink" Target="https://www.amazon.com/s/ref=dp_byline_sr_book_3?ie=UTF8&amp;field-author=Carolyn+Gosse+PhD++CCC-SLP&amp;text=Carolyn+Gosse+PhD++CCC-SLP&amp;sort=relevancerank&amp;search-alias=book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http://www.global-b2b-network.com/direct/dbimage/50233235/Shoe_Box.jpg" TargetMode="External"/><Relationship Id="rId13"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http://www.labb.org/hass/button4.gi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http://www.organic-city.com/apple.jpg/apple-full.jpg" TargetMode="External"/><Relationship Id="rId11" Type="http://schemas.openxmlformats.org/officeDocument/2006/relationships/image" Target="../media/image6.png"/><Relationship Id="rId5" Type="http://schemas.openxmlformats.org/officeDocument/2006/relationships/image" Target="../media/image3.jpeg"/><Relationship Id="rId10" Type="http://schemas.openxmlformats.org/officeDocument/2006/relationships/image" Target="http://dsp.imageg.net/graphics/product_images/p3660312p275w.jpg" TargetMode="External"/><Relationship Id="rId4" Type="http://schemas.openxmlformats.org/officeDocument/2006/relationships/image" Target="http://www.uppergwynedd.org/images/leaf.jpg" TargetMode="External"/><Relationship Id="rId9" Type="http://schemas.openxmlformats.org/officeDocument/2006/relationships/image" Target="../media/image5.jpeg"/><Relationship Id="rId14" Type="http://schemas.openxmlformats.org/officeDocument/2006/relationships/image" Target="http://www.vrc.gr:8080/k-clusters/graphics/wood/l_001_img_002.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05000" y="304800"/>
            <a:ext cx="8229600" cy="3713163"/>
          </a:xfrm>
        </p:spPr>
        <p:txBody>
          <a:bodyPr rtlCol="0">
            <a:normAutofit fontScale="90000"/>
          </a:bodyPr>
          <a:lstStyle/>
          <a:p>
            <a:pPr algn="ctr" eaLnBrk="1" fontAlgn="auto" hangingPunct="1">
              <a:spcAft>
                <a:spcPts val="0"/>
              </a:spcAft>
              <a:defRPr/>
            </a:pPr>
            <a:r>
              <a:rPr lang="el-GR" b="1" dirty="0">
                <a:solidFill>
                  <a:srgbClr val="FF0000"/>
                </a:solidFill>
              </a:rPr>
              <a:t>Η ΣΥΜΒΟΛΗ ΤΩΝ ΤΜΗΜΑΤΩΝ ΕΝΤΑΞΗΣ ΚΑΙ ΤΗΣ Π.Σ ΣΤΗΝ ΕΝΙΣΧΥΣΗ ΤΩΝ ΜΑΘΗΣΙΑΚΩΝ ΔΥΣΚΟΛΙΩΝ ΠΟΥ ΑΠΤΟΝΤΑΙ ΣΕ ΠΡΟΒΛΗΜΑΤΑ ΛΟΓΟΥ ΚΑΙ ΟΜΙΛΙΑΣ</a:t>
            </a:r>
            <a:br>
              <a:rPr lang="el-GR" b="1" dirty="0">
                <a:solidFill>
                  <a:srgbClr val="FF0000"/>
                </a:solidFill>
              </a:rPr>
            </a:br>
            <a:r>
              <a:rPr lang="en-US" b="1" u="sng" dirty="0">
                <a:solidFill>
                  <a:srgbClr val="FF0000"/>
                </a:solidFill>
              </a:rPr>
              <a:t>LANGUAGE BASED LEARNING DIFFICULTIES </a:t>
            </a:r>
            <a:r>
              <a:rPr lang="el-GR" b="1" u="sng" dirty="0">
                <a:solidFill>
                  <a:srgbClr val="FF0000"/>
                </a:solidFill>
              </a:rPr>
              <a:t>  </a:t>
            </a:r>
          </a:p>
        </p:txBody>
      </p:sp>
      <p:pic>
        <p:nvPicPr>
          <p:cNvPr id="3075" name="3 - Θέση περιεχομένου" descr="Homeschooling.jpg"/>
          <p:cNvPicPr>
            <a:picLocks noGrp="1" noChangeAspect="1" noChangeArrowheads="1"/>
          </p:cNvPicPr>
          <p:nvPr>
            <p:ph idx="1"/>
          </p:nvPr>
        </p:nvPicPr>
        <p:blipFill>
          <a:blip r:embed="rId3" cstate="print"/>
          <a:srcRect/>
          <a:stretch>
            <a:fillRect/>
          </a:stretch>
        </p:blipFill>
        <p:spPr>
          <a:xfrm>
            <a:off x="4511675" y="4265613"/>
            <a:ext cx="3546475" cy="2362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eaLnBrk="1" hangingPunct="1">
              <a:defRPr/>
            </a:pPr>
            <a:r>
              <a:rPr lang="el-GR" b="1" dirty="0">
                <a:solidFill>
                  <a:schemeClr val="accent1">
                    <a:lumMod val="75000"/>
                  </a:schemeClr>
                </a:solidFill>
              </a:rPr>
              <a:t/>
            </a:r>
            <a:br>
              <a:rPr lang="el-GR" b="1" dirty="0">
                <a:solidFill>
                  <a:schemeClr val="accent1">
                    <a:lumMod val="75000"/>
                  </a:schemeClr>
                </a:solidFill>
              </a:rPr>
            </a:br>
            <a:r>
              <a:rPr lang="el-GR" b="1" dirty="0">
                <a:solidFill>
                  <a:schemeClr val="accent1">
                    <a:lumMod val="75000"/>
                  </a:schemeClr>
                </a:solidFill>
              </a:rPr>
              <a:t>ΔΥΣΚΟΛΙΕΣ ΣΤΗ ΜΑΘΗΣΗ ΛΟΓΩ Π</a:t>
            </a:r>
            <a:r>
              <a:rPr lang="en-US" b="1" dirty="0">
                <a:solidFill>
                  <a:schemeClr val="accent1">
                    <a:lumMod val="75000"/>
                  </a:schemeClr>
                </a:solidFill>
              </a:rPr>
              <a:t>.</a:t>
            </a:r>
            <a:r>
              <a:rPr lang="el-GR" b="1" dirty="0">
                <a:solidFill>
                  <a:schemeClr val="accent1">
                    <a:lumMod val="75000"/>
                  </a:schemeClr>
                </a:solidFill>
              </a:rPr>
              <a:t>Λ</a:t>
            </a:r>
            <a:r>
              <a:rPr lang="en-US" b="1" dirty="0">
                <a:solidFill>
                  <a:schemeClr val="accent1">
                    <a:lumMod val="75000"/>
                  </a:schemeClr>
                </a:solidFill>
              </a:rPr>
              <a:t>.</a:t>
            </a:r>
            <a:r>
              <a:rPr lang="el-GR" b="1" dirty="0">
                <a:solidFill>
                  <a:schemeClr val="accent1">
                    <a:lumMod val="75000"/>
                  </a:schemeClr>
                </a:solidFill>
              </a:rPr>
              <a:t>Ο</a:t>
            </a:r>
            <a:r>
              <a:rPr lang="en-US" b="1" dirty="0">
                <a:solidFill>
                  <a:schemeClr val="accent1">
                    <a:lumMod val="75000"/>
                  </a:schemeClr>
                </a:solidFill>
              </a:rPr>
              <a:t>.</a:t>
            </a:r>
            <a:r>
              <a:rPr lang="el-GR" b="1" dirty="0">
                <a:solidFill>
                  <a:schemeClr val="accent1">
                    <a:lumMod val="75000"/>
                  </a:schemeClr>
                </a:solidFill>
              </a:rPr>
              <a:t/>
            </a:r>
            <a:br>
              <a:rPr lang="el-GR" b="1" dirty="0">
                <a:solidFill>
                  <a:schemeClr val="accent1">
                    <a:lumMod val="75000"/>
                  </a:schemeClr>
                </a:solidFill>
              </a:rPr>
            </a:br>
            <a:r>
              <a:rPr lang="en-US" b="1" dirty="0">
                <a:solidFill>
                  <a:schemeClr val="accent1">
                    <a:lumMod val="75000"/>
                  </a:schemeClr>
                </a:solidFill>
              </a:rPr>
              <a:t>LEARNING LANGUAGE DIFFICULTIES </a:t>
            </a:r>
            <a:br>
              <a:rPr lang="en-US" b="1" dirty="0">
                <a:solidFill>
                  <a:schemeClr val="accent1">
                    <a:lumMod val="75000"/>
                  </a:schemeClr>
                </a:solidFill>
              </a:rPr>
            </a:br>
            <a:r>
              <a:rPr lang="en-US" b="1" dirty="0">
                <a:solidFill>
                  <a:schemeClr val="accent1">
                    <a:lumMod val="75000"/>
                  </a:schemeClr>
                </a:solidFill>
              </a:rPr>
              <a:t>L</a:t>
            </a:r>
            <a:r>
              <a:rPr lang="el-GR" b="1" dirty="0">
                <a:solidFill>
                  <a:schemeClr val="accent1">
                    <a:lumMod val="75000"/>
                  </a:schemeClr>
                </a:solidFill>
              </a:rPr>
              <a:t>Β</a:t>
            </a:r>
            <a:r>
              <a:rPr lang="en-US" b="1" dirty="0">
                <a:solidFill>
                  <a:schemeClr val="accent1">
                    <a:lumMod val="75000"/>
                  </a:schemeClr>
                </a:solidFill>
              </a:rPr>
              <a:t>LD</a:t>
            </a:r>
            <a:r>
              <a:rPr lang="el-GR" b="1" dirty="0">
                <a:solidFill>
                  <a:schemeClr val="accent1">
                    <a:lumMod val="75000"/>
                  </a:schemeClr>
                </a:solidFill>
              </a:rPr>
              <a:t/>
            </a:r>
            <a:br>
              <a:rPr lang="el-GR" b="1" dirty="0">
                <a:solidFill>
                  <a:schemeClr val="accent1">
                    <a:lumMod val="75000"/>
                  </a:schemeClr>
                </a:solidFill>
              </a:rPr>
            </a:br>
            <a:endParaRPr lang="el-GR" dirty="0"/>
          </a:p>
        </p:txBody>
      </p:sp>
      <p:sp>
        <p:nvSpPr>
          <p:cNvPr id="3" name="2 - Θέση περιεχομένου"/>
          <p:cNvSpPr>
            <a:spLocks noGrp="1"/>
          </p:cNvSpPr>
          <p:nvPr>
            <p:ph idx="1"/>
          </p:nvPr>
        </p:nvSpPr>
        <p:spPr>
          <a:xfrm>
            <a:off x="1254125" y="2433638"/>
            <a:ext cx="8229600" cy="4424362"/>
          </a:xfrm>
        </p:spPr>
        <p:txBody>
          <a:bodyPr>
            <a:normAutofit fontScale="77500" lnSpcReduction="20000"/>
          </a:bodyPr>
          <a:lstStyle/>
          <a:p>
            <a:pPr eaLnBrk="1" hangingPunct="1">
              <a:defRPr/>
            </a:pPr>
            <a:r>
              <a:rPr lang="el-GR" b="1" dirty="0"/>
              <a:t>Περιορισμένο Λεξιλόγιο</a:t>
            </a:r>
          </a:p>
          <a:p>
            <a:pPr eaLnBrk="1" hangingPunct="1">
              <a:buFont typeface="Arial" pitchFamily="34" charset="0"/>
              <a:buNone/>
              <a:defRPr/>
            </a:pPr>
            <a:endParaRPr lang="el-GR" dirty="0"/>
          </a:p>
          <a:p>
            <a:pPr eaLnBrk="1" hangingPunct="1">
              <a:buFont typeface="Arial" pitchFamily="34" charset="0"/>
              <a:buNone/>
              <a:defRPr/>
            </a:pPr>
            <a:endParaRPr lang="el-GR" dirty="0"/>
          </a:p>
          <a:p>
            <a:pPr eaLnBrk="1" hangingPunct="1">
              <a:buFont typeface="Arial" pitchFamily="34" charset="0"/>
              <a:buNone/>
              <a:defRPr/>
            </a:pPr>
            <a:r>
              <a:rPr lang="el-GR" dirty="0"/>
              <a:t>                                  </a:t>
            </a:r>
          </a:p>
          <a:p>
            <a:pPr eaLnBrk="1" hangingPunct="1">
              <a:buFont typeface="Arial" pitchFamily="34" charset="0"/>
              <a:buNone/>
              <a:defRPr/>
            </a:pPr>
            <a:endParaRPr lang="el-GR" dirty="0"/>
          </a:p>
          <a:p>
            <a:pPr eaLnBrk="1" hangingPunct="1">
              <a:buFont typeface="Arial" pitchFamily="34" charset="0"/>
              <a:buNone/>
              <a:defRPr/>
            </a:pPr>
            <a:endParaRPr lang="el-GR" dirty="0"/>
          </a:p>
          <a:p>
            <a:pPr eaLnBrk="1" hangingPunct="1">
              <a:buFont typeface="Arial" pitchFamily="34" charset="0"/>
              <a:buNone/>
              <a:defRPr/>
            </a:pPr>
            <a:r>
              <a:rPr lang="el-GR" dirty="0"/>
              <a:t>Π.χ. άγκυρα = είναι κάτι που το μεγάλο καράβι το ρίχνει για να πιάσει ψάρια</a:t>
            </a:r>
          </a:p>
          <a:p>
            <a:pPr eaLnBrk="1" hangingPunct="1">
              <a:defRPr/>
            </a:pPr>
            <a:endParaRPr lang="el-GR" dirty="0"/>
          </a:p>
          <a:p>
            <a:pPr eaLnBrk="1" hangingPunct="1">
              <a:defRPr/>
            </a:pPr>
            <a:r>
              <a:rPr lang="el-GR" dirty="0"/>
              <a:t>ναυαγός: αυτός που σώζει ανθρώπους στο νερό </a:t>
            </a:r>
          </a:p>
          <a:p>
            <a:pPr eaLnBrk="1" hangingPunct="1">
              <a:defRPr/>
            </a:pPr>
            <a:endParaRPr lang="el-GR" dirty="0"/>
          </a:p>
          <a:p>
            <a:pPr eaLnBrk="1" hangingPunct="1">
              <a:buFont typeface="Arial" pitchFamily="34" charset="0"/>
              <a:buNone/>
              <a:defRPr/>
            </a:pPr>
            <a:r>
              <a:rPr lang="el-GR" dirty="0"/>
              <a:t>       </a:t>
            </a:r>
          </a:p>
          <a:p>
            <a:pPr eaLnBrk="1" hangingPunct="1">
              <a:defRPr/>
            </a:pPr>
            <a:endParaRPr lang="el-GR" dirty="0"/>
          </a:p>
        </p:txBody>
      </p:sp>
      <p:pic>
        <p:nvPicPr>
          <p:cNvPr id="4" name="3 - Εικόνα" descr="anchor.jpg"/>
          <p:cNvPicPr>
            <a:picLocks noChangeAspect="1" noChangeArrowheads="1"/>
          </p:cNvPicPr>
          <p:nvPr/>
        </p:nvPicPr>
        <p:blipFill>
          <a:blip r:embed="rId3" cstate="print"/>
          <a:srcRect/>
          <a:stretch>
            <a:fillRect/>
          </a:stretch>
        </p:blipFill>
        <p:spPr bwMode="auto">
          <a:xfrm>
            <a:off x="7165975" y="2355850"/>
            <a:ext cx="1604963" cy="2146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179388"/>
            <a:ext cx="10515600" cy="1620837"/>
          </a:xfrm>
        </p:spPr>
        <p:txBody>
          <a:bodyPr/>
          <a:lstStyle/>
          <a:p>
            <a:pPr algn="ctr" eaLnBrk="1" hangingPunct="1">
              <a:defRPr/>
            </a:pPr>
            <a:r>
              <a:rPr lang="el-GR" b="1" dirty="0">
                <a:solidFill>
                  <a:schemeClr val="accent1">
                    <a:lumMod val="75000"/>
                  </a:schemeClr>
                </a:solidFill>
              </a:rPr>
              <a:t/>
            </a:r>
            <a:br>
              <a:rPr lang="el-GR" b="1" dirty="0">
                <a:solidFill>
                  <a:schemeClr val="accent1">
                    <a:lumMod val="75000"/>
                  </a:schemeClr>
                </a:solidFill>
              </a:rPr>
            </a:br>
            <a:r>
              <a:rPr lang="el-GR" b="1" dirty="0">
                <a:solidFill>
                  <a:schemeClr val="accent1">
                    <a:lumMod val="75000"/>
                  </a:schemeClr>
                </a:solidFill>
              </a:rPr>
              <a:t/>
            </a:r>
            <a:br>
              <a:rPr lang="el-GR" b="1" dirty="0">
                <a:solidFill>
                  <a:schemeClr val="accent1">
                    <a:lumMod val="75000"/>
                  </a:schemeClr>
                </a:solidFill>
              </a:rPr>
            </a:br>
            <a:r>
              <a:rPr lang="el-GR" sz="4000" b="1" dirty="0">
                <a:solidFill>
                  <a:schemeClr val="accent1">
                    <a:lumMod val="75000"/>
                  </a:schemeClr>
                </a:solidFill>
              </a:rPr>
              <a:t>ΔΥΣΚΟΛΙΕΣ ΣΤΗ ΜΑΘΗΣΗ ΛΟΓΩ Π</a:t>
            </a:r>
            <a:r>
              <a:rPr lang="en-US" sz="4000" b="1" dirty="0">
                <a:solidFill>
                  <a:schemeClr val="accent1">
                    <a:lumMod val="75000"/>
                  </a:schemeClr>
                </a:solidFill>
              </a:rPr>
              <a:t>.</a:t>
            </a:r>
            <a:r>
              <a:rPr lang="el-GR" sz="4000" b="1" dirty="0">
                <a:solidFill>
                  <a:schemeClr val="accent1">
                    <a:lumMod val="75000"/>
                  </a:schemeClr>
                </a:solidFill>
              </a:rPr>
              <a:t>Λ</a:t>
            </a:r>
            <a:r>
              <a:rPr lang="en-US" sz="4000" b="1" dirty="0">
                <a:solidFill>
                  <a:schemeClr val="accent1">
                    <a:lumMod val="75000"/>
                  </a:schemeClr>
                </a:solidFill>
              </a:rPr>
              <a:t>.</a:t>
            </a:r>
            <a:r>
              <a:rPr lang="el-GR" sz="4000" b="1" dirty="0">
                <a:solidFill>
                  <a:schemeClr val="accent1">
                    <a:lumMod val="75000"/>
                  </a:schemeClr>
                </a:solidFill>
              </a:rPr>
              <a:t>Ο</a:t>
            </a:r>
            <a:r>
              <a:rPr lang="en-US" sz="4000" b="1" dirty="0">
                <a:solidFill>
                  <a:schemeClr val="accent1">
                    <a:lumMod val="75000"/>
                  </a:schemeClr>
                </a:solidFill>
              </a:rPr>
              <a:t>.</a:t>
            </a:r>
            <a:r>
              <a:rPr lang="el-GR" sz="4000" b="1" dirty="0">
                <a:solidFill>
                  <a:schemeClr val="accent1">
                    <a:lumMod val="75000"/>
                  </a:schemeClr>
                </a:solidFill>
              </a:rPr>
              <a:t/>
            </a:r>
            <a:br>
              <a:rPr lang="el-GR" sz="4000" b="1" dirty="0">
                <a:solidFill>
                  <a:schemeClr val="accent1">
                    <a:lumMod val="75000"/>
                  </a:schemeClr>
                </a:solidFill>
              </a:rPr>
            </a:br>
            <a:r>
              <a:rPr lang="en-US" sz="4000" b="1" dirty="0">
                <a:solidFill>
                  <a:schemeClr val="accent1">
                    <a:lumMod val="75000"/>
                  </a:schemeClr>
                </a:solidFill>
              </a:rPr>
              <a:t>LEARNING LANGUAGE DIFFICULTIES </a:t>
            </a:r>
            <a:br>
              <a:rPr lang="en-US" sz="4000" b="1" dirty="0">
                <a:solidFill>
                  <a:schemeClr val="accent1">
                    <a:lumMod val="75000"/>
                  </a:schemeClr>
                </a:solidFill>
              </a:rPr>
            </a:br>
            <a:r>
              <a:rPr lang="en-US" sz="4000" b="1" dirty="0">
                <a:solidFill>
                  <a:schemeClr val="accent1">
                    <a:lumMod val="75000"/>
                  </a:schemeClr>
                </a:solidFill>
              </a:rPr>
              <a:t>L</a:t>
            </a:r>
            <a:r>
              <a:rPr lang="el-GR" sz="4000" b="1" dirty="0">
                <a:solidFill>
                  <a:schemeClr val="accent1">
                    <a:lumMod val="75000"/>
                  </a:schemeClr>
                </a:solidFill>
              </a:rPr>
              <a:t>Β</a:t>
            </a:r>
            <a:r>
              <a:rPr lang="en-US" sz="4000" b="1" dirty="0">
                <a:solidFill>
                  <a:schemeClr val="accent1">
                    <a:lumMod val="75000"/>
                  </a:schemeClr>
                </a:solidFill>
              </a:rPr>
              <a:t>LD</a:t>
            </a:r>
            <a:r>
              <a:rPr lang="el-GR" sz="4000" b="1" dirty="0">
                <a:solidFill>
                  <a:schemeClr val="accent1">
                    <a:lumMod val="75000"/>
                  </a:schemeClr>
                </a:solidFill>
              </a:rPr>
              <a:t/>
            </a:r>
            <a:br>
              <a:rPr lang="el-GR" sz="4000" b="1" dirty="0">
                <a:solidFill>
                  <a:schemeClr val="accent1">
                    <a:lumMod val="75000"/>
                  </a:schemeClr>
                </a:solidFill>
              </a:rPr>
            </a:br>
            <a:endParaRPr lang="el-GR" sz="4000" dirty="0"/>
          </a:p>
        </p:txBody>
      </p:sp>
      <p:sp>
        <p:nvSpPr>
          <p:cNvPr id="23555" name="2 - Θέση περιεχομένου"/>
          <p:cNvSpPr>
            <a:spLocks noGrp="1" noChangeArrowheads="1"/>
          </p:cNvSpPr>
          <p:nvPr>
            <p:ph idx="1"/>
          </p:nvPr>
        </p:nvSpPr>
        <p:spPr>
          <a:xfrm>
            <a:off x="838200" y="2119313"/>
            <a:ext cx="10515600" cy="1150937"/>
          </a:xfrm>
        </p:spPr>
        <p:txBody>
          <a:bodyPr/>
          <a:lstStyle/>
          <a:p>
            <a:pPr eaLnBrk="1" hangingPunct="1"/>
            <a:r>
              <a:rPr lang="el-GR" altLang="en-US" smtClean="0"/>
              <a:t>Δυσκολία στην παραγωγή και στην κατανόηση του μεταφορικού λόγου(</a:t>
            </a:r>
            <a:r>
              <a:rPr lang="en-US" altLang="en-US" smtClean="0"/>
              <a:t>figurative language</a:t>
            </a:r>
            <a:r>
              <a:rPr lang="el-GR" altLang="en-US" smtClean="0"/>
              <a:t>) όπως μεταφορές, παρομοιώσεις, αργκό. </a:t>
            </a:r>
          </a:p>
          <a:p>
            <a:pPr eaLnBrk="1" hangingPunct="1"/>
            <a:endParaRPr lang="el-GR" altLang="en-US" smtClean="0"/>
          </a:p>
          <a:p>
            <a:pPr eaLnBrk="1" hangingPunct="1"/>
            <a:endParaRPr lang="el-GR" altLang="en-US" smtClean="0"/>
          </a:p>
          <a:p>
            <a:pPr eaLnBrk="1" hangingPunct="1">
              <a:buFont typeface="Arial" pitchFamily="34" charset="0"/>
              <a:buNone/>
            </a:pPr>
            <a:endParaRPr lang="el-GR" altLang="en-US" smtClean="0"/>
          </a:p>
        </p:txBody>
      </p:sp>
      <p:pic>
        <p:nvPicPr>
          <p:cNvPr id="23556" name="1 - Εικόνα" descr="mlyn327l.jpg"/>
          <p:cNvPicPr>
            <a:picLocks noChangeAspect="1" noChangeArrowheads="1"/>
          </p:cNvPicPr>
          <p:nvPr/>
        </p:nvPicPr>
        <p:blipFill>
          <a:blip r:embed="rId3" cstate="print"/>
          <a:srcRect/>
          <a:stretch>
            <a:fillRect/>
          </a:stretch>
        </p:blipFill>
        <p:spPr bwMode="auto">
          <a:xfrm>
            <a:off x="527050" y="3498850"/>
            <a:ext cx="3130550" cy="3179763"/>
          </a:xfrm>
          <a:prstGeom prst="rect">
            <a:avLst/>
          </a:prstGeom>
          <a:noFill/>
          <a:ln w="9525">
            <a:noFill/>
            <a:miter lim="800000"/>
            <a:headEnd/>
            <a:tailEnd/>
          </a:ln>
        </p:spPr>
      </p:pic>
      <p:pic>
        <p:nvPicPr>
          <p:cNvPr id="23557" name="1 - Εικόνα" descr="%CE%BB%CE%B1%CF%8A%CE%BA%CE%AD%CF%82+%CF%80%CE%B1%CF%81%CE%BF%CE%B9%CE%BC%CE%AF%CE%B5%CF%82.jpg"/>
          <p:cNvPicPr>
            <a:picLocks noChangeAspect="1" noChangeArrowheads="1"/>
          </p:cNvPicPr>
          <p:nvPr/>
        </p:nvPicPr>
        <p:blipFill>
          <a:blip r:embed="rId4" cstate="print"/>
          <a:srcRect/>
          <a:stretch>
            <a:fillRect/>
          </a:stretch>
        </p:blipFill>
        <p:spPr bwMode="auto">
          <a:xfrm>
            <a:off x="4322763" y="3587750"/>
            <a:ext cx="3546475" cy="2747963"/>
          </a:xfrm>
          <a:prstGeom prst="rect">
            <a:avLst/>
          </a:prstGeom>
          <a:noFill/>
          <a:ln w="9525">
            <a:noFill/>
            <a:miter lim="800000"/>
            <a:headEnd/>
            <a:tailEnd/>
          </a:ln>
        </p:spPr>
      </p:pic>
      <p:pic>
        <p:nvPicPr>
          <p:cNvPr id="23558" name="1 - Εικόνα" descr="psari.jpg"/>
          <p:cNvPicPr>
            <a:picLocks noChangeAspect="1" noChangeArrowheads="1"/>
          </p:cNvPicPr>
          <p:nvPr/>
        </p:nvPicPr>
        <p:blipFill>
          <a:blip r:embed="rId5" cstate="print"/>
          <a:srcRect/>
          <a:stretch>
            <a:fillRect/>
          </a:stretch>
        </p:blipFill>
        <p:spPr bwMode="auto">
          <a:xfrm>
            <a:off x="8026400" y="3768725"/>
            <a:ext cx="3878263" cy="263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7525" y="0"/>
            <a:ext cx="10515600" cy="2428875"/>
          </a:xfrm>
        </p:spPr>
        <p:txBody>
          <a:bodyPr/>
          <a:lstStyle/>
          <a:p>
            <a:pPr algn="ctr">
              <a:defRPr/>
            </a:pPr>
            <a:r>
              <a:rPr lang="el-GR" sz="4000" b="1" dirty="0">
                <a:solidFill>
                  <a:schemeClr val="accent1">
                    <a:lumMod val="75000"/>
                  </a:schemeClr>
                </a:solidFill>
              </a:rPr>
              <a:t/>
            </a:r>
            <a:br>
              <a:rPr lang="el-GR" sz="4000" b="1" dirty="0">
                <a:solidFill>
                  <a:schemeClr val="accent1">
                    <a:lumMod val="75000"/>
                  </a:schemeClr>
                </a:solidFill>
              </a:rPr>
            </a:br>
            <a:r>
              <a:rPr lang="el-GR" sz="4000" b="1" dirty="0">
                <a:solidFill>
                  <a:schemeClr val="accent1">
                    <a:lumMod val="75000"/>
                  </a:schemeClr>
                </a:solidFill>
              </a:rPr>
              <a:t/>
            </a:r>
            <a:br>
              <a:rPr lang="el-GR" sz="4000" b="1" dirty="0">
                <a:solidFill>
                  <a:schemeClr val="accent1">
                    <a:lumMod val="75000"/>
                  </a:schemeClr>
                </a:solidFill>
              </a:rPr>
            </a:br>
            <a:r>
              <a:rPr lang="el-GR" sz="4000" b="1" dirty="0">
                <a:solidFill>
                  <a:schemeClr val="accent1">
                    <a:lumMod val="75000"/>
                  </a:schemeClr>
                </a:solidFill>
              </a:rPr>
              <a:t/>
            </a:r>
            <a:br>
              <a:rPr lang="el-GR" sz="4000" b="1" dirty="0">
                <a:solidFill>
                  <a:schemeClr val="accent1">
                    <a:lumMod val="75000"/>
                  </a:schemeClr>
                </a:solidFill>
              </a:rPr>
            </a:br>
            <a:r>
              <a:rPr lang="el-GR" sz="4000" b="1" dirty="0">
                <a:solidFill>
                  <a:schemeClr val="accent1">
                    <a:lumMod val="75000"/>
                  </a:schemeClr>
                </a:solidFill>
              </a:rPr>
              <a:t/>
            </a:r>
            <a:br>
              <a:rPr lang="el-GR" sz="4000" b="1" dirty="0">
                <a:solidFill>
                  <a:schemeClr val="accent1">
                    <a:lumMod val="75000"/>
                  </a:schemeClr>
                </a:solidFill>
              </a:rPr>
            </a:br>
            <a:r>
              <a:rPr lang="el-GR" sz="4000" b="1" dirty="0">
                <a:solidFill>
                  <a:schemeClr val="accent1">
                    <a:lumMod val="75000"/>
                  </a:schemeClr>
                </a:solidFill>
              </a:rPr>
              <a:t/>
            </a:r>
            <a:br>
              <a:rPr lang="el-GR" sz="4000" b="1" dirty="0">
                <a:solidFill>
                  <a:schemeClr val="accent1">
                    <a:lumMod val="75000"/>
                  </a:schemeClr>
                </a:solidFill>
              </a:rPr>
            </a:br>
            <a:r>
              <a:rPr lang="el-GR" sz="4000" b="1" dirty="0">
                <a:solidFill>
                  <a:schemeClr val="accent1">
                    <a:lumMod val="75000"/>
                  </a:schemeClr>
                </a:solidFill>
              </a:rPr>
              <a:t/>
            </a:r>
            <a:br>
              <a:rPr lang="el-GR" sz="4000" b="1" dirty="0">
                <a:solidFill>
                  <a:schemeClr val="accent1">
                    <a:lumMod val="75000"/>
                  </a:schemeClr>
                </a:solidFill>
              </a:rPr>
            </a:br>
            <a:r>
              <a:rPr lang="el-GR" sz="4400" b="1" dirty="0">
                <a:solidFill>
                  <a:schemeClr val="accent1">
                    <a:lumMod val="75000"/>
                  </a:schemeClr>
                </a:solidFill>
              </a:rPr>
              <a:t>ΔΥΣΚΟΛΙΕΣ ΣΤΗ ΜΑΘΗΣΗ ΛΟΓΩ Π</a:t>
            </a:r>
            <a:r>
              <a:rPr lang="en-US" sz="4400" b="1" dirty="0">
                <a:solidFill>
                  <a:schemeClr val="accent1">
                    <a:lumMod val="75000"/>
                  </a:schemeClr>
                </a:solidFill>
              </a:rPr>
              <a:t>.</a:t>
            </a:r>
            <a:r>
              <a:rPr lang="el-GR" sz="4400" b="1" dirty="0">
                <a:solidFill>
                  <a:schemeClr val="accent1">
                    <a:lumMod val="75000"/>
                  </a:schemeClr>
                </a:solidFill>
              </a:rPr>
              <a:t>Λ</a:t>
            </a:r>
            <a:r>
              <a:rPr lang="en-US" sz="4400" b="1" dirty="0">
                <a:solidFill>
                  <a:schemeClr val="accent1">
                    <a:lumMod val="75000"/>
                  </a:schemeClr>
                </a:solidFill>
              </a:rPr>
              <a:t>.</a:t>
            </a:r>
            <a:r>
              <a:rPr lang="el-GR" sz="4400" b="1" dirty="0">
                <a:solidFill>
                  <a:schemeClr val="accent1">
                    <a:lumMod val="75000"/>
                  </a:schemeClr>
                </a:solidFill>
              </a:rPr>
              <a:t>Ο </a:t>
            </a:r>
            <a:br>
              <a:rPr lang="el-GR" sz="4400" b="1" dirty="0">
                <a:solidFill>
                  <a:schemeClr val="accent1">
                    <a:lumMod val="75000"/>
                  </a:schemeClr>
                </a:solidFill>
              </a:rPr>
            </a:br>
            <a:r>
              <a:rPr lang="en-US" sz="4400" b="1" dirty="0">
                <a:solidFill>
                  <a:schemeClr val="accent1">
                    <a:lumMod val="75000"/>
                  </a:schemeClr>
                </a:solidFill>
              </a:rPr>
              <a:t>LEARNING LANGUAGE DIFFICULTIES </a:t>
            </a:r>
            <a:br>
              <a:rPr lang="en-US" sz="4400" b="1" dirty="0">
                <a:solidFill>
                  <a:schemeClr val="accent1">
                    <a:lumMod val="75000"/>
                  </a:schemeClr>
                </a:solidFill>
              </a:rPr>
            </a:br>
            <a:r>
              <a:rPr lang="en-US" sz="4400" b="1" dirty="0">
                <a:solidFill>
                  <a:schemeClr val="accent1">
                    <a:lumMod val="75000"/>
                  </a:schemeClr>
                </a:solidFill>
              </a:rPr>
              <a:t>L</a:t>
            </a:r>
            <a:r>
              <a:rPr lang="el-GR" sz="4400" b="1" dirty="0">
                <a:solidFill>
                  <a:schemeClr val="accent1">
                    <a:lumMod val="75000"/>
                  </a:schemeClr>
                </a:solidFill>
              </a:rPr>
              <a:t>Β</a:t>
            </a:r>
            <a:r>
              <a:rPr lang="en-US" sz="4400" b="1" dirty="0">
                <a:solidFill>
                  <a:schemeClr val="accent1">
                    <a:lumMod val="75000"/>
                  </a:schemeClr>
                </a:solidFill>
              </a:rPr>
              <a:t>LD</a:t>
            </a:r>
            <a:endParaRPr lang="en-US" sz="4400" dirty="0"/>
          </a:p>
        </p:txBody>
      </p:sp>
      <p:sp>
        <p:nvSpPr>
          <p:cNvPr id="3" name="Θέση κειμένου 2"/>
          <p:cNvSpPr>
            <a:spLocks noGrp="1"/>
          </p:cNvSpPr>
          <p:nvPr>
            <p:ph type="body" idx="1"/>
          </p:nvPr>
        </p:nvSpPr>
        <p:spPr>
          <a:xfrm>
            <a:off x="517525" y="2678113"/>
            <a:ext cx="10515600" cy="2559050"/>
          </a:xfrm>
        </p:spPr>
        <p:txBody>
          <a:bodyPr/>
          <a:lstStyle/>
          <a:p>
            <a:pPr eaLnBrk="1" hangingPunct="1">
              <a:defRPr/>
            </a:pPr>
            <a:r>
              <a:rPr lang="el-GR" altLang="en-US" sz="2800" dirty="0">
                <a:solidFill>
                  <a:schemeClr val="tx1">
                    <a:lumMod val="95000"/>
                    <a:lumOff val="5000"/>
                  </a:schemeClr>
                </a:solidFill>
              </a:rPr>
              <a:t>Δυσκολίες στην κατανόηση λέξεων με διττή σημασία.</a:t>
            </a:r>
          </a:p>
          <a:p>
            <a:pPr eaLnBrk="1" hangingPunct="1">
              <a:defRPr/>
            </a:pPr>
            <a:r>
              <a:rPr lang="el-GR" altLang="en-US" sz="2800" dirty="0">
                <a:solidFill>
                  <a:schemeClr val="tx1">
                    <a:lumMod val="95000"/>
                    <a:lumOff val="5000"/>
                  </a:schemeClr>
                </a:solidFill>
              </a:rPr>
              <a:t>Δυσκολία στην κατανόηση αφηρημένων εννοιών.</a:t>
            </a:r>
          </a:p>
          <a:p>
            <a:pPr eaLnBrk="1" hangingPunct="1">
              <a:defRPr/>
            </a:pPr>
            <a:r>
              <a:rPr lang="el-GR" altLang="en-US" sz="2800" dirty="0">
                <a:solidFill>
                  <a:schemeClr val="tx1">
                    <a:lumMod val="95000"/>
                    <a:lumOff val="5000"/>
                  </a:schemeClr>
                </a:solidFill>
              </a:rPr>
              <a:t>Δυσκολίες να διαχειριστεί ποικίλες επικοινωνιακές περιστάσεις</a:t>
            </a:r>
          </a:p>
          <a:p>
            <a:pPr eaLnBrk="1" hangingPunct="1">
              <a:defRPr/>
            </a:pPr>
            <a:r>
              <a:rPr lang="el-GR" altLang="en-US" sz="2800" dirty="0">
                <a:solidFill>
                  <a:schemeClr val="tx1">
                    <a:lumMod val="95000"/>
                    <a:lumOff val="5000"/>
                  </a:schemeClr>
                </a:solidFill>
              </a:rPr>
              <a:t>Δυσκολίες να περιγράψει και να αφηγηθεί γεγονότα με δομή </a:t>
            </a:r>
          </a:p>
          <a:p>
            <a:pP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eaLnBrk="1" hangingPunct="1">
              <a:defRPr/>
            </a:pPr>
            <a:r>
              <a:rPr lang="el-GR" b="1" dirty="0">
                <a:solidFill>
                  <a:schemeClr val="accent1">
                    <a:lumMod val="75000"/>
                  </a:schemeClr>
                </a:solidFill>
              </a:rPr>
              <a:t/>
            </a:r>
            <a:br>
              <a:rPr lang="el-GR" b="1" dirty="0">
                <a:solidFill>
                  <a:schemeClr val="accent1">
                    <a:lumMod val="75000"/>
                  </a:schemeClr>
                </a:solidFill>
              </a:rPr>
            </a:br>
            <a:r>
              <a:rPr lang="el-GR" b="1" dirty="0">
                <a:solidFill>
                  <a:schemeClr val="accent1">
                    <a:lumMod val="75000"/>
                  </a:schemeClr>
                </a:solidFill>
              </a:rPr>
              <a:t>ΔΥΣΚΟΛΙΕΣ ΣΤΗ ΜΑΘΗΣΗ ΛΟΓΩ Π</a:t>
            </a:r>
            <a:r>
              <a:rPr lang="en-US" b="1" dirty="0">
                <a:solidFill>
                  <a:schemeClr val="accent1">
                    <a:lumMod val="75000"/>
                  </a:schemeClr>
                </a:solidFill>
              </a:rPr>
              <a:t>.</a:t>
            </a:r>
            <a:r>
              <a:rPr lang="el-GR" b="1" dirty="0">
                <a:solidFill>
                  <a:schemeClr val="accent1">
                    <a:lumMod val="75000"/>
                  </a:schemeClr>
                </a:solidFill>
              </a:rPr>
              <a:t>Λ</a:t>
            </a:r>
            <a:r>
              <a:rPr lang="en-US" b="1" dirty="0">
                <a:solidFill>
                  <a:schemeClr val="accent1">
                    <a:lumMod val="75000"/>
                  </a:schemeClr>
                </a:solidFill>
              </a:rPr>
              <a:t>.</a:t>
            </a:r>
            <a:r>
              <a:rPr lang="el-GR" b="1" dirty="0">
                <a:solidFill>
                  <a:schemeClr val="accent1">
                    <a:lumMod val="75000"/>
                  </a:schemeClr>
                </a:solidFill>
              </a:rPr>
              <a:t>Ο</a:t>
            </a:r>
            <a:r>
              <a:rPr lang="en-US" b="1" dirty="0">
                <a:solidFill>
                  <a:schemeClr val="accent1">
                    <a:lumMod val="75000"/>
                  </a:schemeClr>
                </a:solidFill>
              </a:rPr>
              <a:t>.</a:t>
            </a:r>
            <a:r>
              <a:rPr lang="el-GR" b="1" dirty="0">
                <a:solidFill>
                  <a:schemeClr val="accent1">
                    <a:lumMod val="75000"/>
                  </a:schemeClr>
                </a:solidFill>
              </a:rPr>
              <a:t/>
            </a:r>
            <a:br>
              <a:rPr lang="el-GR" b="1" dirty="0">
                <a:solidFill>
                  <a:schemeClr val="accent1">
                    <a:lumMod val="75000"/>
                  </a:schemeClr>
                </a:solidFill>
              </a:rPr>
            </a:br>
            <a:r>
              <a:rPr lang="en-US" b="1" dirty="0">
                <a:solidFill>
                  <a:schemeClr val="accent1">
                    <a:lumMod val="75000"/>
                  </a:schemeClr>
                </a:solidFill>
              </a:rPr>
              <a:t>LEARNING LANGUAGE DIFFICULTIES </a:t>
            </a:r>
            <a:br>
              <a:rPr lang="en-US" b="1" dirty="0">
                <a:solidFill>
                  <a:schemeClr val="accent1">
                    <a:lumMod val="75000"/>
                  </a:schemeClr>
                </a:solidFill>
              </a:rPr>
            </a:br>
            <a:r>
              <a:rPr lang="en-US" b="1" dirty="0">
                <a:solidFill>
                  <a:schemeClr val="accent1">
                    <a:lumMod val="75000"/>
                  </a:schemeClr>
                </a:solidFill>
              </a:rPr>
              <a:t>L</a:t>
            </a:r>
            <a:r>
              <a:rPr lang="el-GR" b="1" dirty="0">
                <a:solidFill>
                  <a:schemeClr val="accent1">
                    <a:lumMod val="75000"/>
                  </a:schemeClr>
                </a:solidFill>
              </a:rPr>
              <a:t>Β</a:t>
            </a:r>
            <a:r>
              <a:rPr lang="en-US" b="1" dirty="0">
                <a:solidFill>
                  <a:schemeClr val="accent1">
                    <a:lumMod val="75000"/>
                  </a:schemeClr>
                </a:solidFill>
              </a:rPr>
              <a:t>LD</a:t>
            </a:r>
            <a:r>
              <a:rPr lang="el-GR" b="1" dirty="0">
                <a:solidFill>
                  <a:schemeClr val="accent1">
                    <a:lumMod val="75000"/>
                  </a:schemeClr>
                </a:solidFill>
              </a:rPr>
              <a:t/>
            </a:r>
            <a:br>
              <a:rPr lang="el-GR" b="1" dirty="0">
                <a:solidFill>
                  <a:schemeClr val="accent1">
                    <a:lumMod val="75000"/>
                  </a:schemeClr>
                </a:solidFill>
              </a:rPr>
            </a:br>
            <a:endParaRPr lang="el-GR" dirty="0"/>
          </a:p>
        </p:txBody>
      </p:sp>
      <p:sp>
        <p:nvSpPr>
          <p:cNvPr id="3" name="2 - Θέση περιεχομένου"/>
          <p:cNvSpPr>
            <a:spLocks noGrp="1" noChangeArrowheads="1"/>
          </p:cNvSpPr>
          <p:nvPr>
            <p:ph idx="1"/>
          </p:nvPr>
        </p:nvSpPr>
        <p:spPr>
          <a:xfrm>
            <a:off x="1981200" y="1600200"/>
            <a:ext cx="8229600" cy="4876800"/>
          </a:xfrm>
        </p:spPr>
        <p:txBody>
          <a:bodyPr/>
          <a:lstStyle/>
          <a:p>
            <a:pPr eaLnBrk="1" hangingPunct="1"/>
            <a:r>
              <a:rPr lang="el-GR" altLang="en-US" smtClean="0"/>
              <a:t>Δυσκολία κατανόησης νοημάτων όταν αυξάνονται οι προτάσεις μιας περιόδου. </a:t>
            </a:r>
          </a:p>
          <a:p>
            <a:pPr algn="ctr" eaLnBrk="1" hangingPunct="1">
              <a:buFont typeface="Arial" pitchFamily="34" charset="0"/>
              <a:buNone/>
            </a:pPr>
            <a:r>
              <a:rPr lang="el-GR" altLang="en-US" smtClean="0"/>
              <a:t>Π.χ </a:t>
            </a:r>
            <a:r>
              <a:rPr lang="el-GR" altLang="en-US" i="1" smtClean="0"/>
              <a:t>είναι φτιαγμένα από μέταλλο ή χαρτί και οι άνθρωποι εργάζονται για αυτά και τα χρησιμοποιούν για να αγοράσουν πράγματα</a:t>
            </a:r>
            <a:r>
              <a:rPr lang="el-GR" altLang="en-US" smtClean="0"/>
              <a:t>: </a:t>
            </a:r>
            <a:r>
              <a:rPr lang="el-GR" altLang="en-US" b="1" i="1" smtClean="0"/>
              <a:t>καρότσι</a:t>
            </a:r>
          </a:p>
          <a:p>
            <a:pPr eaLnBrk="1" hangingPunct="1">
              <a:buFont typeface="Arial" pitchFamily="34" charset="0"/>
              <a:buNone/>
            </a:pPr>
            <a:endParaRPr lang="el-GR" altLang="en-US" smtClean="0"/>
          </a:p>
        </p:txBody>
      </p:sp>
      <p:pic>
        <p:nvPicPr>
          <p:cNvPr id="5" name="4 - Εικόνα" descr="CA0PINSD.jpg"/>
          <p:cNvPicPr>
            <a:picLocks noChangeAspect="1" noChangeArrowheads="1"/>
          </p:cNvPicPr>
          <p:nvPr/>
        </p:nvPicPr>
        <p:blipFill>
          <a:blip r:embed="rId3" cstate="print"/>
          <a:srcRect/>
          <a:stretch>
            <a:fillRect/>
          </a:stretch>
        </p:blipFill>
        <p:spPr bwMode="auto">
          <a:xfrm>
            <a:off x="5410200" y="4800600"/>
            <a:ext cx="1428750" cy="1611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eaLnBrk="1" hangingPunct="1">
              <a:defRPr/>
            </a:pPr>
            <a:r>
              <a:rPr lang="el-GR" b="1" dirty="0">
                <a:solidFill>
                  <a:schemeClr val="accent1">
                    <a:lumMod val="75000"/>
                  </a:schemeClr>
                </a:solidFill>
              </a:rPr>
              <a:t/>
            </a:r>
            <a:br>
              <a:rPr lang="el-GR" b="1" dirty="0">
                <a:solidFill>
                  <a:schemeClr val="accent1">
                    <a:lumMod val="75000"/>
                  </a:schemeClr>
                </a:solidFill>
              </a:rPr>
            </a:br>
            <a:r>
              <a:rPr lang="el-GR" b="1" dirty="0">
                <a:solidFill>
                  <a:schemeClr val="accent1">
                    <a:lumMod val="75000"/>
                  </a:schemeClr>
                </a:solidFill>
              </a:rPr>
              <a:t>ΔΥΣΚΟΛΙΕΣ ΣΤΗ ΜΑΘΗΣΗ ΛΟΓΩ Π</a:t>
            </a:r>
            <a:r>
              <a:rPr lang="en-US" b="1" dirty="0">
                <a:solidFill>
                  <a:schemeClr val="accent1">
                    <a:lumMod val="75000"/>
                  </a:schemeClr>
                </a:solidFill>
              </a:rPr>
              <a:t>.</a:t>
            </a:r>
            <a:r>
              <a:rPr lang="el-GR" b="1" dirty="0">
                <a:solidFill>
                  <a:schemeClr val="accent1">
                    <a:lumMod val="75000"/>
                  </a:schemeClr>
                </a:solidFill>
              </a:rPr>
              <a:t>Λ</a:t>
            </a:r>
            <a:r>
              <a:rPr lang="en-US" b="1" dirty="0">
                <a:solidFill>
                  <a:schemeClr val="accent1">
                    <a:lumMod val="75000"/>
                  </a:schemeClr>
                </a:solidFill>
              </a:rPr>
              <a:t>.</a:t>
            </a:r>
            <a:r>
              <a:rPr lang="el-GR" b="1" dirty="0">
                <a:solidFill>
                  <a:schemeClr val="accent1">
                    <a:lumMod val="75000"/>
                  </a:schemeClr>
                </a:solidFill>
              </a:rPr>
              <a:t>Ο</a:t>
            </a:r>
            <a:r>
              <a:rPr lang="en-US" b="1" dirty="0">
                <a:solidFill>
                  <a:schemeClr val="accent1">
                    <a:lumMod val="75000"/>
                  </a:schemeClr>
                </a:solidFill>
              </a:rPr>
              <a:t>.</a:t>
            </a:r>
            <a:r>
              <a:rPr lang="el-GR" b="1" dirty="0">
                <a:solidFill>
                  <a:schemeClr val="accent1">
                    <a:lumMod val="75000"/>
                  </a:schemeClr>
                </a:solidFill>
              </a:rPr>
              <a:t/>
            </a:r>
            <a:br>
              <a:rPr lang="el-GR" b="1" dirty="0">
                <a:solidFill>
                  <a:schemeClr val="accent1">
                    <a:lumMod val="75000"/>
                  </a:schemeClr>
                </a:solidFill>
              </a:rPr>
            </a:br>
            <a:r>
              <a:rPr lang="en-US" b="1" dirty="0">
                <a:solidFill>
                  <a:schemeClr val="accent1">
                    <a:lumMod val="75000"/>
                  </a:schemeClr>
                </a:solidFill>
              </a:rPr>
              <a:t>LEARNING LANGUAGE DIFFICULTIES </a:t>
            </a:r>
            <a:br>
              <a:rPr lang="en-US" b="1" dirty="0">
                <a:solidFill>
                  <a:schemeClr val="accent1">
                    <a:lumMod val="75000"/>
                  </a:schemeClr>
                </a:solidFill>
              </a:rPr>
            </a:br>
            <a:r>
              <a:rPr lang="en-US" b="1" dirty="0">
                <a:solidFill>
                  <a:schemeClr val="accent1">
                    <a:lumMod val="75000"/>
                  </a:schemeClr>
                </a:solidFill>
              </a:rPr>
              <a:t>L</a:t>
            </a:r>
            <a:r>
              <a:rPr lang="el-GR" b="1" dirty="0">
                <a:solidFill>
                  <a:schemeClr val="accent1">
                    <a:lumMod val="75000"/>
                  </a:schemeClr>
                </a:solidFill>
              </a:rPr>
              <a:t>Β</a:t>
            </a:r>
            <a:r>
              <a:rPr lang="en-US" b="1" dirty="0">
                <a:solidFill>
                  <a:schemeClr val="accent1">
                    <a:lumMod val="75000"/>
                  </a:schemeClr>
                </a:solidFill>
              </a:rPr>
              <a:t>LD</a:t>
            </a:r>
            <a:r>
              <a:rPr lang="el-GR" b="1" dirty="0">
                <a:solidFill>
                  <a:schemeClr val="accent1">
                    <a:lumMod val="75000"/>
                  </a:schemeClr>
                </a:solidFill>
              </a:rPr>
              <a:t/>
            </a:r>
            <a:br>
              <a:rPr lang="el-GR" b="1" dirty="0">
                <a:solidFill>
                  <a:schemeClr val="accent1">
                    <a:lumMod val="75000"/>
                  </a:schemeClr>
                </a:solidFill>
              </a:rPr>
            </a:br>
            <a:endParaRPr lang="el-GR" dirty="0"/>
          </a:p>
        </p:txBody>
      </p:sp>
      <p:sp>
        <p:nvSpPr>
          <p:cNvPr id="3" name="2 - Θέση περιεχομένου"/>
          <p:cNvSpPr>
            <a:spLocks noGrp="1" noChangeArrowheads="1"/>
          </p:cNvSpPr>
          <p:nvPr>
            <p:ph idx="1"/>
          </p:nvPr>
        </p:nvSpPr>
        <p:spPr>
          <a:xfrm>
            <a:off x="1981200" y="1600200"/>
            <a:ext cx="8229600" cy="4953000"/>
          </a:xfrm>
        </p:spPr>
        <p:txBody>
          <a:bodyPr/>
          <a:lstStyle/>
          <a:p>
            <a:pPr eaLnBrk="1" hangingPunct="1"/>
            <a:r>
              <a:rPr lang="el-GR" altLang="en-US" smtClean="0"/>
              <a:t>Δυσκολία στους σημασιολογικούς συσχετισμούς</a:t>
            </a:r>
          </a:p>
          <a:p>
            <a:pPr algn="ctr" eaLnBrk="1" hangingPunct="1">
              <a:buFont typeface="Arial" pitchFamily="34" charset="0"/>
              <a:buNone/>
            </a:pPr>
            <a:r>
              <a:rPr lang="el-GR" altLang="en-US" smtClean="0"/>
              <a:t>Π.χ </a:t>
            </a:r>
            <a:r>
              <a:rPr lang="el-GR" altLang="en-US" i="1" smtClean="0"/>
              <a:t>αυτός ο άνθρωπος οδηγεί αυτοκίνητο με σειρήνα και κάποιες φορές ανεβαίνει σε σκάλα</a:t>
            </a:r>
            <a:r>
              <a:rPr lang="el-GR" altLang="en-US" smtClean="0"/>
              <a:t>: </a:t>
            </a:r>
          </a:p>
          <a:p>
            <a:pPr algn="ctr" eaLnBrk="1" hangingPunct="1">
              <a:buFont typeface="Arial" pitchFamily="34" charset="0"/>
              <a:buNone/>
            </a:pPr>
            <a:r>
              <a:rPr lang="el-GR" altLang="en-US" b="1" i="1" smtClean="0"/>
              <a:t>ασθενοφόρο </a:t>
            </a:r>
          </a:p>
        </p:txBody>
      </p:sp>
      <p:pic>
        <p:nvPicPr>
          <p:cNvPr id="4" name="3 - Εικόνα" descr="CAF6U9NF.jpg"/>
          <p:cNvPicPr>
            <a:picLocks noChangeAspect="1" noChangeArrowheads="1"/>
          </p:cNvPicPr>
          <p:nvPr/>
        </p:nvPicPr>
        <p:blipFill>
          <a:blip r:embed="rId3" cstate="print"/>
          <a:srcRect/>
          <a:stretch>
            <a:fillRect/>
          </a:stretch>
        </p:blipFill>
        <p:spPr bwMode="auto">
          <a:xfrm>
            <a:off x="5105400" y="4953000"/>
            <a:ext cx="1962150" cy="1495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eaLnBrk="1" hangingPunct="1">
              <a:defRPr/>
            </a:pPr>
            <a:r>
              <a:rPr lang="el-GR" b="1" dirty="0">
                <a:solidFill>
                  <a:schemeClr val="accent1">
                    <a:lumMod val="75000"/>
                  </a:schemeClr>
                </a:solidFill>
              </a:rPr>
              <a:t/>
            </a:r>
            <a:br>
              <a:rPr lang="el-GR" b="1" dirty="0">
                <a:solidFill>
                  <a:schemeClr val="accent1">
                    <a:lumMod val="75000"/>
                  </a:schemeClr>
                </a:solidFill>
              </a:rPr>
            </a:br>
            <a:r>
              <a:rPr lang="el-GR" b="1" dirty="0">
                <a:solidFill>
                  <a:schemeClr val="accent1">
                    <a:lumMod val="75000"/>
                  </a:schemeClr>
                </a:solidFill>
              </a:rPr>
              <a:t>ΔΥΣΚΟΛΙΕΣ ΣΤΗ ΜΑΘΗΣΗ ΛΟΓΩ Π</a:t>
            </a:r>
            <a:r>
              <a:rPr lang="en-US" b="1" dirty="0">
                <a:solidFill>
                  <a:schemeClr val="accent1">
                    <a:lumMod val="75000"/>
                  </a:schemeClr>
                </a:solidFill>
              </a:rPr>
              <a:t>.</a:t>
            </a:r>
            <a:r>
              <a:rPr lang="el-GR" b="1" dirty="0">
                <a:solidFill>
                  <a:schemeClr val="accent1">
                    <a:lumMod val="75000"/>
                  </a:schemeClr>
                </a:solidFill>
              </a:rPr>
              <a:t>Λ</a:t>
            </a:r>
            <a:r>
              <a:rPr lang="en-US" b="1" dirty="0">
                <a:solidFill>
                  <a:schemeClr val="accent1">
                    <a:lumMod val="75000"/>
                  </a:schemeClr>
                </a:solidFill>
              </a:rPr>
              <a:t>.</a:t>
            </a:r>
            <a:r>
              <a:rPr lang="el-GR" b="1" dirty="0">
                <a:solidFill>
                  <a:schemeClr val="accent1">
                    <a:lumMod val="75000"/>
                  </a:schemeClr>
                </a:solidFill>
              </a:rPr>
              <a:t>Ο</a:t>
            </a:r>
            <a:r>
              <a:rPr lang="en-US" b="1" dirty="0">
                <a:solidFill>
                  <a:schemeClr val="accent1">
                    <a:lumMod val="75000"/>
                  </a:schemeClr>
                </a:solidFill>
              </a:rPr>
              <a:t>.</a:t>
            </a:r>
            <a:r>
              <a:rPr lang="el-GR" b="1" dirty="0">
                <a:solidFill>
                  <a:schemeClr val="accent1">
                    <a:lumMod val="75000"/>
                  </a:schemeClr>
                </a:solidFill>
              </a:rPr>
              <a:t/>
            </a:r>
            <a:br>
              <a:rPr lang="el-GR" b="1" dirty="0">
                <a:solidFill>
                  <a:schemeClr val="accent1">
                    <a:lumMod val="75000"/>
                  </a:schemeClr>
                </a:solidFill>
              </a:rPr>
            </a:br>
            <a:r>
              <a:rPr lang="en-US" b="1" dirty="0">
                <a:solidFill>
                  <a:schemeClr val="accent1">
                    <a:lumMod val="75000"/>
                  </a:schemeClr>
                </a:solidFill>
              </a:rPr>
              <a:t>LEARNING LANGUAGE DIFFICULTIES </a:t>
            </a:r>
            <a:br>
              <a:rPr lang="en-US" b="1" dirty="0">
                <a:solidFill>
                  <a:schemeClr val="accent1">
                    <a:lumMod val="75000"/>
                  </a:schemeClr>
                </a:solidFill>
              </a:rPr>
            </a:br>
            <a:r>
              <a:rPr lang="en-US" b="1" dirty="0">
                <a:solidFill>
                  <a:schemeClr val="accent1">
                    <a:lumMod val="75000"/>
                  </a:schemeClr>
                </a:solidFill>
              </a:rPr>
              <a:t>L</a:t>
            </a:r>
            <a:r>
              <a:rPr lang="el-GR" b="1" dirty="0">
                <a:solidFill>
                  <a:schemeClr val="accent1">
                    <a:lumMod val="75000"/>
                  </a:schemeClr>
                </a:solidFill>
              </a:rPr>
              <a:t>Β</a:t>
            </a:r>
            <a:r>
              <a:rPr lang="en-US" b="1" dirty="0">
                <a:solidFill>
                  <a:schemeClr val="accent1">
                    <a:lumMod val="75000"/>
                  </a:schemeClr>
                </a:solidFill>
              </a:rPr>
              <a:t>LD</a:t>
            </a:r>
            <a:r>
              <a:rPr lang="el-GR" b="1" dirty="0">
                <a:solidFill>
                  <a:schemeClr val="accent1">
                    <a:lumMod val="75000"/>
                  </a:schemeClr>
                </a:solidFill>
              </a:rPr>
              <a:t/>
            </a:r>
            <a:br>
              <a:rPr lang="el-GR" b="1" dirty="0">
                <a:solidFill>
                  <a:schemeClr val="accent1">
                    <a:lumMod val="75000"/>
                  </a:schemeClr>
                </a:solidFill>
              </a:rPr>
            </a:br>
            <a:endParaRPr lang="el-GR" dirty="0"/>
          </a:p>
        </p:txBody>
      </p:sp>
      <p:sp>
        <p:nvSpPr>
          <p:cNvPr id="3" name="2 - Θέση περιεχομένου"/>
          <p:cNvSpPr>
            <a:spLocks noGrp="1"/>
          </p:cNvSpPr>
          <p:nvPr>
            <p:ph idx="1"/>
          </p:nvPr>
        </p:nvSpPr>
        <p:spPr/>
        <p:txBody>
          <a:bodyPr>
            <a:normAutofit lnSpcReduction="10000"/>
          </a:bodyPr>
          <a:lstStyle/>
          <a:p>
            <a:pPr eaLnBrk="1" hangingPunct="1">
              <a:defRPr/>
            </a:pPr>
            <a:r>
              <a:rPr lang="el-GR" dirty="0"/>
              <a:t>Δυσκολία στην κατανόηση σύνθετων προφορικών οδηγιών (παθητική φωνή, δυσκολία στην κατανόηση προτάσεων που εμπεριέχουν δευτερεύουσες προτάσεις, επιρρηματικές φράσεις και τοπικούς προσδιορισμούς </a:t>
            </a:r>
            <a:r>
              <a:rPr lang="el-GR" dirty="0" err="1"/>
              <a:t>κ.α</a:t>
            </a:r>
            <a:endParaRPr lang="el-GR" dirty="0"/>
          </a:p>
          <a:p>
            <a:pPr eaLnBrk="1" hangingPunct="1">
              <a:buFont typeface="Arial" pitchFamily="34" charset="0"/>
              <a:buNone/>
              <a:defRPr/>
            </a:pPr>
            <a:endParaRPr lang="el-GR" dirty="0"/>
          </a:p>
          <a:p>
            <a:pPr eaLnBrk="1" hangingPunct="1">
              <a:buFont typeface="Arial" pitchFamily="34" charset="0"/>
              <a:buNone/>
              <a:defRPr/>
            </a:pPr>
            <a:r>
              <a:rPr lang="el-GR" dirty="0"/>
              <a:t>Παράδειγμα: «Πριν πλύνεις τα δόντια σου πάρε την πετσέτα» Τα περισσότερα παιδιά από την ηλικία των 7-8 ετών μπορούν άμεσα να κατανοήσουν τι πρέπει να κάνουν, τα παιδιά με </a:t>
            </a:r>
            <a:r>
              <a:rPr lang="en-US" dirty="0"/>
              <a:t>LLD</a:t>
            </a:r>
            <a:r>
              <a:rPr lang="el-GR" dirty="0"/>
              <a:t> χρειάζονται περισσότερο χρόνο για να κατανοήσουν ότι πρώτα πρέπει να πάρουν την πετσέτα και μετά να πλύνουν τα δόντια  τους αφού ακόμα προσπαθούν να βασιστούν σε προσωπικές βιωματικές εμπειρίες. </a:t>
            </a:r>
          </a:p>
          <a:p>
            <a:pPr eaLnBrk="1" hangingPunct="1">
              <a:buFont typeface="Arial" pitchFamily="34" charset="0"/>
              <a:buNone/>
              <a:defRPr/>
            </a:pP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9975"/>
          </a:xfrm>
        </p:spPr>
        <p:txBody>
          <a:bodyPr/>
          <a:lstStyle/>
          <a:p>
            <a:pPr algn="ctr" eaLnBrk="1" hangingPunct="1">
              <a:defRPr/>
            </a:pPr>
            <a:r>
              <a:rPr lang="el-GR" b="1" dirty="0">
                <a:solidFill>
                  <a:schemeClr val="accent1">
                    <a:lumMod val="75000"/>
                  </a:schemeClr>
                </a:solidFill>
              </a:rPr>
              <a:t/>
            </a:r>
            <a:br>
              <a:rPr lang="el-GR" b="1" dirty="0">
                <a:solidFill>
                  <a:schemeClr val="accent1">
                    <a:lumMod val="75000"/>
                  </a:schemeClr>
                </a:solidFill>
              </a:rPr>
            </a:br>
            <a:r>
              <a:rPr lang="el-GR" b="1" dirty="0">
                <a:solidFill>
                  <a:schemeClr val="accent1">
                    <a:lumMod val="75000"/>
                  </a:schemeClr>
                </a:solidFill>
              </a:rPr>
              <a:t/>
            </a:r>
            <a:br>
              <a:rPr lang="el-GR" b="1" dirty="0">
                <a:solidFill>
                  <a:schemeClr val="accent1">
                    <a:lumMod val="75000"/>
                  </a:schemeClr>
                </a:solidFill>
              </a:rPr>
            </a:br>
            <a:r>
              <a:rPr lang="el-GR" b="1" dirty="0">
                <a:solidFill>
                  <a:schemeClr val="accent1">
                    <a:lumMod val="75000"/>
                  </a:schemeClr>
                </a:solidFill>
              </a:rPr>
              <a:t>ΔΥΣΚΟΛΙΕΣ ΣΤΗ ΜΑΘΗΣΗ ΛΟΓΩ Π</a:t>
            </a:r>
            <a:r>
              <a:rPr lang="en-US" b="1" dirty="0">
                <a:solidFill>
                  <a:schemeClr val="accent1">
                    <a:lumMod val="75000"/>
                  </a:schemeClr>
                </a:solidFill>
              </a:rPr>
              <a:t>.</a:t>
            </a:r>
            <a:r>
              <a:rPr lang="el-GR" b="1" dirty="0">
                <a:solidFill>
                  <a:schemeClr val="accent1">
                    <a:lumMod val="75000"/>
                  </a:schemeClr>
                </a:solidFill>
              </a:rPr>
              <a:t>Λ</a:t>
            </a:r>
            <a:r>
              <a:rPr lang="en-US" b="1" dirty="0">
                <a:solidFill>
                  <a:schemeClr val="accent1">
                    <a:lumMod val="75000"/>
                  </a:schemeClr>
                </a:solidFill>
              </a:rPr>
              <a:t>.</a:t>
            </a:r>
            <a:r>
              <a:rPr lang="el-GR" b="1" dirty="0">
                <a:solidFill>
                  <a:schemeClr val="accent1">
                    <a:lumMod val="75000"/>
                  </a:schemeClr>
                </a:solidFill>
              </a:rPr>
              <a:t>Ο</a:t>
            </a:r>
            <a:r>
              <a:rPr lang="en-US" b="1" dirty="0">
                <a:solidFill>
                  <a:schemeClr val="accent1">
                    <a:lumMod val="75000"/>
                  </a:schemeClr>
                </a:solidFill>
              </a:rPr>
              <a:t>.</a:t>
            </a:r>
            <a:r>
              <a:rPr lang="el-GR" b="1" dirty="0">
                <a:solidFill>
                  <a:schemeClr val="accent1">
                    <a:lumMod val="75000"/>
                  </a:schemeClr>
                </a:solidFill>
              </a:rPr>
              <a:t/>
            </a:r>
            <a:br>
              <a:rPr lang="el-GR" b="1" dirty="0">
                <a:solidFill>
                  <a:schemeClr val="accent1">
                    <a:lumMod val="75000"/>
                  </a:schemeClr>
                </a:solidFill>
              </a:rPr>
            </a:br>
            <a:r>
              <a:rPr lang="en-US" b="1" dirty="0">
                <a:solidFill>
                  <a:schemeClr val="accent1">
                    <a:lumMod val="75000"/>
                  </a:schemeClr>
                </a:solidFill>
              </a:rPr>
              <a:t>LEARNING LANGUAGE DIFFICULTIES </a:t>
            </a:r>
            <a:br>
              <a:rPr lang="en-US" b="1" dirty="0">
                <a:solidFill>
                  <a:schemeClr val="accent1">
                    <a:lumMod val="75000"/>
                  </a:schemeClr>
                </a:solidFill>
              </a:rPr>
            </a:br>
            <a:r>
              <a:rPr lang="en-US" b="1" dirty="0">
                <a:solidFill>
                  <a:schemeClr val="accent1">
                    <a:lumMod val="75000"/>
                  </a:schemeClr>
                </a:solidFill>
              </a:rPr>
              <a:t>L</a:t>
            </a:r>
            <a:r>
              <a:rPr lang="el-GR" b="1" dirty="0">
                <a:solidFill>
                  <a:schemeClr val="accent1">
                    <a:lumMod val="75000"/>
                  </a:schemeClr>
                </a:solidFill>
              </a:rPr>
              <a:t>Β</a:t>
            </a:r>
            <a:r>
              <a:rPr lang="en-US" b="1" dirty="0">
                <a:solidFill>
                  <a:schemeClr val="accent1">
                    <a:lumMod val="75000"/>
                  </a:schemeClr>
                </a:solidFill>
              </a:rPr>
              <a:t>LD</a:t>
            </a:r>
            <a:r>
              <a:rPr lang="el-GR" b="1" dirty="0">
                <a:solidFill>
                  <a:schemeClr val="accent1">
                    <a:lumMod val="75000"/>
                  </a:schemeClr>
                </a:solidFill>
              </a:rPr>
              <a:t/>
            </a:r>
            <a:br>
              <a:rPr lang="el-GR" b="1" dirty="0">
                <a:solidFill>
                  <a:schemeClr val="accent1">
                    <a:lumMod val="75000"/>
                  </a:schemeClr>
                </a:solidFill>
              </a:rPr>
            </a:br>
            <a:endParaRPr lang="en-US" dirty="0"/>
          </a:p>
        </p:txBody>
      </p:sp>
      <p:sp>
        <p:nvSpPr>
          <p:cNvPr id="3" name="Content Placeholder 2"/>
          <p:cNvSpPr>
            <a:spLocks noGrp="1"/>
          </p:cNvSpPr>
          <p:nvPr>
            <p:ph idx="1"/>
          </p:nvPr>
        </p:nvSpPr>
        <p:spPr>
          <a:xfrm>
            <a:off x="838200" y="1927225"/>
            <a:ext cx="10515600" cy="4930775"/>
          </a:xfrm>
        </p:spPr>
        <p:txBody>
          <a:bodyPr/>
          <a:lstStyle/>
          <a:p>
            <a:pPr marL="0" indent="0" eaLnBrk="1" hangingPunct="1">
              <a:buFont typeface="Arial" pitchFamily="34" charset="0"/>
              <a:buNone/>
              <a:defRPr/>
            </a:pPr>
            <a:r>
              <a:rPr lang="el-GR" b="1" dirty="0">
                <a:solidFill>
                  <a:srgbClr val="C00000"/>
                </a:solidFill>
              </a:rPr>
              <a:t>ΣΗΜΑΝΤΙΚΗ ΥΠΕΝΘΥΜΙΣΗ </a:t>
            </a:r>
          </a:p>
          <a:p>
            <a:pPr marL="0" indent="0" eaLnBrk="1" hangingPunct="1">
              <a:buFont typeface="Arial" pitchFamily="34" charset="0"/>
              <a:buNone/>
              <a:defRPr/>
            </a:pPr>
            <a:r>
              <a:rPr lang="el-GR" dirty="0"/>
              <a:t>Οι δυσκολίες στην ακουστική γλωσσική μνήμη, στην περιγραφή, στην αφήγηση και στις επικοινωνιακές δεξιότητες δεν αποτελούν πάντοτε ΠΛΟ. Οι παραπάνω δυσκολίες μπορεί να είναι δεξιότητες που έχουν «αδρανοποιηθεί» επειδή δεν έχουν εξασκηθεί. </a:t>
            </a:r>
          </a:p>
          <a:p>
            <a:pPr eaLnBrk="1" hangingPunct="1">
              <a:defRPr/>
            </a:pPr>
            <a:r>
              <a:rPr lang="el-GR" dirty="0"/>
              <a:t>Καθυστερημένοι ομιλητές (</a:t>
            </a:r>
            <a:r>
              <a:rPr lang="en-US" dirty="0"/>
              <a:t>later talkers)</a:t>
            </a:r>
          </a:p>
          <a:p>
            <a:pPr eaLnBrk="1" hangingPunct="1">
              <a:defRPr/>
            </a:pPr>
            <a:r>
              <a:rPr lang="el-GR" dirty="0"/>
              <a:t>Πολύωρη χρήση ηλεκτρονικών </a:t>
            </a:r>
          </a:p>
          <a:p>
            <a:pPr eaLnBrk="1" hangingPunct="1">
              <a:defRPr/>
            </a:pPr>
            <a:r>
              <a:rPr lang="el-GR" dirty="0"/>
              <a:t>Κοινωνικοί-πολιτισμικοί παράγοντες </a:t>
            </a:r>
          </a:p>
          <a:p>
            <a:pPr eaLnBrk="1" hangingPunct="1">
              <a:defRPr/>
            </a:pPr>
            <a:r>
              <a:rPr lang="el-GR" dirty="0"/>
              <a:t>Σύνθεση οικογένειας και ιεράρχηση  αναγκών του οικείου περιβάλλοντος του μαθητή</a:t>
            </a:r>
          </a:p>
          <a:p>
            <a:pPr eaLnBrk="1" hangingPunct="1">
              <a:defRPr/>
            </a:pPr>
            <a:r>
              <a:rPr lang="el-GR" dirty="0"/>
              <a:t>Δευτερογενείς συμπεριφορές του μαθητή </a:t>
            </a:r>
            <a:endParaRPr lang="en-US" dirty="0"/>
          </a:p>
          <a:p>
            <a:pPr eaLnBrk="1" hangingPunct="1">
              <a:defRPr/>
            </a:pP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l-GR" b="1" dirty="0">
                <a:solidFill>
                  <a:schemeClr val="accent1">
                    <a:lumMod val="75000"/>
                  </a:schemeClr>
                </a:solidFill>
              </a:rPr>
              <a:t/>
            </a:r>
            <a:br>
              <a:rPr lang="el-GR" b="1" dirty="0">
                <a:solidFill>
                  <a:schemeClr val="accent1">
                    <a:lumMod val="75000"/>
                  </a:schemeClr>
                </a:solidFill>
              </a:rPr>
            </a:br>
            <a:r>
              <a:rPr lang="el-GR" b="1" dirty="0">
                <a:solidFill>
                  <a:schemeClr val="accent1">
                    <a:lumMod val="75000"/>
                  </a:schemeClr>
                </a:solidFill>
              </a:rPr>
              <a:t/>
            </a:r>
            <a:br>
              <a:rPr lang="el-GR" b="1" dirty="0">
                <a:solidFill>
                  <a:schemeClr val="accent1">
                    <a:lumMod val="75000"/>
                  </a:schemeClr>
                </a:solidFill>
              </a:rPr>
            </a:br>
            <a:r>
              <a:rPr lang="el-GR" b="1" dirty="0">
                <a:solidFill>
                  <a:schemeClr val="accent1">
                    <a:lumMod val="75000"/>
                  </a:schemeClr>
                </a:solidFill>
              </a:rPr>
              <a:t>ΔΥΣΚΟΛΙΕΣ ΣΤΗ ΜΑΘΗΣΗ ΛΟΓΩ Π</a:t>
            </a:r>
            <a:r>
              <a:rPr lang="en-US" b="1" dirty="0">
                <a:solidFill>
                  <a:schemeClr val="accent1">
                    <a:lumMod val="75000"/>
                  </a:schemeClr>
                </a:solidFill>
              </a:rPr>
              <a:t>.</a:t>
            </a:r>
            <a:r>
              <a:rPr lang="el-GR" b="1" dirty="0">
                <a:solidFill>
                  <a:schemeClr val="accent1">
                    <a:lumMod val="75000"/>
                  </a:schemeClr>
                </a:solidFill>
              </a:rPr>
              <a:t>Λ</a:t>
            </a:r>
            <a:r>
              <a:rPr lang="en-US" b="1" dirty="0">
                <a:solidFill>
                  <a:schemeClr val="accent1">
                    <a:lumMod val="75000"/>
                  </a:schemeClr>
                </a:solidFill>
              </a:rPr>
              <a:t>.</a:t>
            </a:r>
            <a:r>
              <a:rPr lang="el-GR" b="1" dirty="0">
                <a:solidFill>
                  <a:schemeClr val="accent1">
                    <a:lumMod val="75000"/>
                  </a:schemeClr>
                </a:solidFill>
              </a:rPr>
              <a:t>Ο</a:t>
            </a:r>
            <a:r>
              <a:rPr lang="en-US" b="1" dirty="0">
                <a:solidFill>
                  <a:schemeClr val="accent1">
                    <a:lumMod val="75000"/>
                  </a:schemeClr>
                </a:solidFill>
              </a:rPr>
              <a:t>.</a:t>
            </a:r>
            <a:r>
              <a:rPr lang="el-GR" b="1" dirty="0">
                <a:solidFill>
                  <a:schemeClr val="accent1">
                    <a:lumMod val="75000"/>
                  </a:schemeClr>
                </a:solidFill>
              </a:rPr>
              <a:t/>
            </a:r>
            <a:br>
              <a:rPr lang="el-GR" b="1" dirty="0">
                <a:solidFill>
                  <a:schemeClr val="accent1">
                    <a:lumMod val="75000"/>
                  </a:schemeClr>
                </a:solidFill>
              </a:rPr>
            </a:br>
            <a:r>
              <a:rPr lang="en-US" b="1" dirty="0">
                <a:solidFill>
                  <a:schemeClr val="accent1">
                    <a:lumMod val="75000"/>
                  </a:schemeClr>
                </a:solidFill>
              </a:rPr>
              <a:t>LEARNING LANGUAGE DIFFICULTIES </a:t>
            </a:r>
            <a:br>
              <a:rPr lang="en-US" b="1" dirty="0">
                <a:solidFill>
                  <a:schemeClr val="accent1">
                    <a:lumMod val="75000"/>
                  </a:schemeClr>
                </a:solidFill>
              </a:rPr>
            </a:br>
            <a:r>
              <a:rPr lang="en-US" b="1" dirty="0">
                <a:solidFill>
                  <a:schemeClr val="accent1">
                    <a:lumMod val="75000"/>
                  </a:schemeClr>
                </a:solidFill>
              </a:rPr>
              <a:t>L</a:t>
            </a:r>
            <a:r>
              <a:rPr lang="el-GR" b="1" dirty="0">
                <a:solidFill>
                  <a:schemeClr val="accent1">
                    <a:lumMod val="75000"/>
                  </a:schemeClr>
                </a:solidFill>
              </a:rPr>
              <a:t>Β</a:t>
            </a:r>
            <a:r>
              <a:rPr lang="en-US" b="1" dirty="0">
                <a:solidFill>
                  <a:schemeClr val="accent1">
                    <a:lumMod val="75000"/>
                  </a:schemeClr>
                </a:solidFill>
              </a:rPr>
              <a:t>LD</a:t>
            </a:r>
            <a:r>
              <a:rPr lang="el-GR" b="1" dirty="0">
                <a:solidFill>
                  <a:schemeClr val="accent1">
                    <a:lumMod val="75000"/>
                  </a:schemeClr>
                </a:solidFill>
              </a:rPr>
              <a:t/>
            </a:r>
            <a:br>
              <a:rPr lang="el-GR" b="1" dirty="0">
                <a:solidFill>
                  <a:schemeClr val="accent1">
                    <a:lumMod val="75000"/>
                  </a:schemeClr>
                </a:solidFill>
              </a:rPr>
            </a:br>
            <a:endParaRPr lang="en-US" dirty="0"/>
          </a:p>
        </p:txBody>
      </p:sp>
      <p:sp>
        <p:nvSpPr>
          <p:cNvPr id="3" name="Content Placeholder 2"/>
          <p:cNvSpPr>
            <a:spLocks noGrp="1"/>
          </p:cNvSpPr>
          <p:nvPr>
            <p:ph idx="1"/>
          </p:nvPr>
        </p:nvSpPr>
        <p:spPr>
          <a:xfrm>
            <a:off x="838200" y="2386013"/>
            <a:ext cx="10515600" cy="4351337"/>
          </a:xfrm>
        </p:spPr>
        <p:txBody>
          <a:bodyPr/>
          <a:lstStyle/>
          <a:p>
            <a:pPr marL="0" indent="0" eaLnBrk="1" hangingPunct="1">
              <a:buFont typeface="Arial" pitchFamily="34" charset="0"/>
              <a:buNone/>
              <a:defRPr/>
            </a:pPr>
            <a:r>
              <a:rPr lang="el-GR" dirty="0"/>
              <a:t>Σημαντικά στοιχεία για </a:t>
            </a:r>
            <a:r>
              <a:rPr lang="el-GR" dirty="0" err="1"/>
              <a:t>λογοθεραπευτική</a:t>
            </a:r>
            <a:r>
              <a:rPr lang="el-GR" dirty="0"/>
              <a:t> παραπομπή από το κοινωνικό-αναπτυξιακό ιστορικό</a:t>
            </a:r>
          </a:p>
          <a:p>
            <a:pPr eaLnBrk="1" hangingPunct="1">
              <a:defRPr/>
            </a:pPr>
            <a:r>
              <a:rPr lang="el-GR" dirty="0" err="1"/>
              <a:t>Ακοολογικά</a:t>
            </a:r>
            <a:r>
              <a:rPr lang="el-GR" dirty="0"/>
              <a:t> και ΩΡΛ Προβλήματα (ωτίτιδες, υγρό στο αυτί, αμυγδαλές, σωληνάκια στο αυτί) ακόμα και αν το ακοόγραμμα είναι καθαρό.</a:t>
            </a:r>
          </a:p>
          <a:p>
            <a:pPr eaLnBrk="1" hangingPunct="1">
              <a:defRPr/>
            </a:pPr>
            <a:r>
              <a:rPr lang="el-GR" dirty="0"/>
              <a:t>Έναρξη κατανόησης προφορικής ομιλίας και εντολών</a:t>
            </a:r>
          </a:p>
          <a:p>
            <a:pPr eaLnBrk="1" hangingPunct="1">
              <a:defRPr/>
            </a:pPr>
            <a:r>
              <a:rPr lang="el-GR" dirty="0"/>
              <a:t>Έναρξη προφορικής ομιλίας</a:t>
            </a:r>
          </a:p>
          <a:p>
            <a:pPr eaLnBrk="1" hangingPunct="1">
              <a:defRPr/>
            </a:pPr>
            <a:r>
              <a:rPr lang="el-GR" dirty="0"/>
              <a:t>Διατροφικές συνήθειες </a:t>
            </a:r>
          </a:p>
          <a:p>
            <a:pPr eaLnBrk="1" hangingPunct="1">
              <a:defRPr/>
            </a:pPr>
            <a:r>
              <a:rPr lang="el-GR" dirty="0"/>
              <a:t>Ύπαρξη </a:t>
            </a:r>
            <a:r>
              <a:rPr lang="el-GR" dirty="0" err="1"/>
              <a:t>μπιμπερού</a:t>
            </a:r>
            <a:r>
              <a:rPr lang="el-GR" dirty="0"/>
              <a:t> και πιπίλας</a:t>
            </a:r>
          </a:p>
          <a:p>
            <a:pPr eaLnBrk="1" hangingPunct="1">
              <a:defRPr/>
            </a:pPr>
            <a:r>
              <a:rPr lang="el-GR" dirty="0"/>
              <a:t>Δυσκολίες στην κίνηση</a:t>
            </a:r>
          </a:p>
          <a:p>
            <a:pPr eaLnBrk="1" hangingPunct="1">
              <a:defRPr/>
            </a:pPr>
            <a:r>
              <a:rPr lang="el-GR" dirty="0"/>
              <a:t>Δυσκολίες στην πρόσληψη ερεθισμάτων </a:t>
            </a:r>
          </a:p>
          <a:p>
            <a:pPr eaLnBrk="1" hangingPunct="1">
              <a:defRPr/>
            </a:pPr>
            <a:r>
              <a:rPr lang="el-GR" dirty="0"/>
              <a:t>Δυσκολίες προσαρμογής σε σχολικά πλαίσια </a:t>
            </a:r>
          </a:p>
          <a:p>
            <a:pPr marL="0" indent="0" eaLnBrk="1" hangingPunct="1">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eaLnBrk="1" hangingPunct="1">
              <a:defRPr/>
            </a:pPr>
            <a:r>
              <a:rPr lang="el-GR" b="1" dirty="0">
                <a:solidFill>
                  <a:schemeClr val="accent1">
                    <a:lumMod val="75000"/>
                  </a:schemeClr>
                </a:solidFill>
              </a:rPr>
              <a:t/>
            </a:r>
            <a:br>
              <a:rPr lang="el-GR" b="1" dirty="0">
                <a:solidFill>
                  <a:schemeClr val="accent1">
                    <a:lumMod val="75000"/>
                  </a:schemeClr>
                </a:solidFill>
              </a:rPr>
            </a:br>
            <a:r>
              <a:rPr lang="el-GR" b="1" dirty="0">
                <a:solidFill>
                  <a:schemeClr val="accent1">
                    <a:lumMod val="75000"/>
                  </a:schemeClr>
                </a:solidFill>
              </a:rPr>
              <a:t/>
            </a:r>
            <a:br>
              <a:rPr lang="el-GR" b="1" dirty="0">
                <a:solidFill>
                  <a:schemeClr val="accent1">
                    <a:lumMod val="75000"/>
                  </a:schemeClr>
                </a:solidFill>
              </a:rPr>
            </a:br>
            <a:r>
              <a:rPr lang="el-GR" b="1" dirty="0">
                <a:solidFill>
                  <a:schemeClr val="accent1">
                    <a:lumMod val="75000"/>
                  </a:schemeClr>
                </a:solidFill>
              </a:rPr>
              <a:t>ΔΥΣΚΟΛΙΕΣ ΣΤΗ ΜΑΘΗΣΗ ΛΟΓΩ Π</a:t>
            </a:r>
            <a:r>
              <a:rPr lang="en-US" b="1" dirty="0">
                <a:solidFill>
                  <a:schemeClr val="accent1">
                    <a:lumMod val="75000"/>
                  </a:schemeClr>
                </a:solidFill>
              </a:rPr>
              <a:t>.</a:t>
            </a:r>
            <a:r>
              <a:rPr lang="el-GR" b="1" dirty="0">
                <a:solidFill>
                  <a:schemeClr val="accent1">
                    <a:lumMod val="75000"/>
                  </a:schemeClr>
                </a:solidFill>
              </a:rPr>
              <a:t>Λ</a:t>
            </a:r>
            <a:r>
              <a:rPr lang="en-US" b="1" dirty="0">
                <a:solidFill>
                  <a:schemeClr val="accent1">
                    <a:lumMod val="75000"/>
                  </a:schemeClr>
                </a:solidFill>
              </a:rPr>
              <a:t>.</a:t>
            </a:r>
            <a:r>
              <a:rPr lang="el-GR" b="1" dirty="0">
                <a:solidFill>
                  <a:schemeClr val="accent1">
                    <a:lumMod val="75000"/>
                  </a:schemeClr>
                </a:solidFill>
              </a:rPr>
              <a:t>Ο</a:t>
            </a:r>
            <a:r>
              <a:rPr lang="en-US" b="1" dirty="0">
                <a:solidFill>
                  <a:schemeClr val="accent1">
                    <a:lumMod val="75000"/>
                  </a:schemeClr>
                </a:solidFill>
              </a:rPr>
              <a:t>.</a:t>
            </a:r>
            <a:r>
              <a:rPr lang="el-GR" b="1" dirty="0">
                <a:solidFill>
                  <a:schemeClr val="accent1">
                    <a:lumMod val="75000"/>
                  </a:schemeClr>
                </a:solidFill>
              </a:rPr>
              <a:t/>
            </a:r>
            <a:br>
              <a:rPr lang="el-GR" b="1" dirty="0">
                <a:solidFill>
                  <a:schemeClr val="accent1">
                    <a:lumMod val="75000"/>
                  </a:schemeClr>
                </a:solidFill>
              </a:rPr>
            </a:br>
            <a:r>
              <a:rPr lang="en-US" b="1" dirty="0">
                <a:solidFill>
                  <a:schemeClr val="accent1">
                    <a:lumMod val="75000"/>
                  </a:schemeClr>
                </a:solidFill>
              </a:rPr>
              <a:t>LEARNING LANGUAGE DIFFICULTIES </a:t>
            </a:r>
            <a:br>
              <a:rPr lang="en-US" b="1" dirty="0">
                <a:solidFill>
                  <a:schemeClr val="accent1">
                    <a:lumMod val="75000"/>
                  </a:schemeClr>
                </a:solidFill>
              </a:rPr>
            </a:br>
            <a:r>
              <a:rPr lang="en-US" b="1" dirty="0">
                <a:solidFill>
                  <a:schemeClr val="accent1">
                    <a:lumMod val="75000"/>
                  </a:schemeClr>
                </a:solidFill>
              </a:rPr>
              <a:t>L</a:t>
            </a:r>
            <a:r>
              <a:rPr lang="el-GR" b="1" dirty="0">
                <a:solidFill>
                  <a:schemeClr val="accent1">
                    <a:lumMod val="75000"/>
                  </a:schemeClr>
                </a:solidFill>
              </a:rPr>
              <a:t>Β</a:t>
            </a:r>
            <a:r>
              <a:rPr lang="en-US" b="1" dirty="0">
                <a:solidFill>
                  <a:schemeClr val="accent1">
                    <a:lumMod val="75000"/>
                  </a:schemeClr>
                </a:solidFill>
              </a:rPr>
              <a:t>LD</a:t>
            </a:r>
            <a:r>
              <a:rPr lang="el-GR" b="1" dirty="0">
                <a:solidFill>
                  <a:schemeClr val="accent1">
                    <a:lumMod val="75000"/>
                  </a:schemeClr>
                </a:solidFill>
              </a:rPr>
              <a:t/>
            </a:r>
            <a:br>
              <a:rPr lang="el-GR" b="1" dirty="0">
                <a:solidFill>
                  <a:schemeClr val="accent1">
                    <a:lumMod val="75000"/>
                  </a:schemeClr>
                </a:solidFill>
              </a:rPr>
            </a:br>
            <a:endParaRPr lang="el-GR" dirty="0"/>
          </a:p>
        </p:txBody>
      </p:sp>
      <p:sp>
        <p:nvSpPr>
          <p:cNvPr id="3" name="2 - Θέση περιεχομένου"/>
          <p:cNvSpPr>
            <a:spLocks noGrp="1"/>
          </p:cNvSpPr>
          <p:nvPr>
            <p:ph idx="1"/>
          </p:nvPr>
        </p:nvSpPr>
        <p:spPr>
          <a:xfrm>
            <a:off x="838200" y="2141538"/>
            <a:ext cx="10515600" cy="4351337"/>
          </a:xfrm>
        </p:spPr>
        <p:txBody>
          <a:bodyPr/>
          <a:lstStyle/>
          <a:p>
            <a:pPr marL="0" indent="0" algn="ctr" eaLnBrk="1" hangingPunct="1">
              <a:buFont typeface="Arial" pitchFamily="34" charset="0"/>
              <a:buNone/>
              <a:defRPr/>
            </a:pPr>
            <a:r>
              <a:rPr lang="el-GR" sz="3200" b="1" dirty="0"/>
              <a:t>Οι μαθητές με </a:t>
            </a:r>
            <a:r>
              <a:rPr lang="en-US" sz="3200" b="1" dirty="0"/>
              <a:t>LLD</a:t>
            </a:r>
            <a:r>
              <a:rPr lang="el-GR" sz="3200" b="1" dirty="0"/>
              <a:t> παρουσιάζουν ΠΛΟ τα οποία αντανακλώνται στο γραπτό τους λόγο επηρεάζοντας σημαντικά τη μαθησιακή διαδικασία. </a:t>
            </a:r>
            <a:endParaRPr lang="el-GR" sz="3200" dirty="0"/>
          </a:p>
          <a:p>
            <a:pPr eaLnBrk="1" hangingPunct="1">
              <a:defRPr/>
            </a:pP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normAutofit fontScale="90000"/>
          </a:bodyPr>
          <a:lstStyle/>
          <a:p>
            <a:pPr algn="ctr" eaLnBrk="1" hangingPunct="1">
              <a:defRPr/>
            </a:pPr>
            <a:r>
              <a:rPr lang="el-GR" sz="3600" b="1" u="sng" dirty="0"/>
              <a:t/>
            </a:r>
            <a:br>
              <a:rPr lang="el-GR" sz="3600" b="1" u="sng" dirty="0"/>
            </a:br>
            <a:r>
              <a:rPr lang="el-GR" sz="3600" b="1" u="sng" dirty="0"/>
              <a:t/>
            </a:r>
            <a:br>
              <a:rPr lang="el-GR" sz="3600" b="1" u="sng" dirty="0"/>
            </a:br>
            <a:r>
              <a:rPr lang="el-GR" sz="3600" b="1" u="sng" dirty="0"/>
              <a:t/>
            </a:r>
            <a:br>
              <a:rPr lang="el-GR" sz="3600" b="1" u="sng" dirty="0"/>
            </a:br>
            <a:r>
              <a:rPr lang="el-GR" sz="3600" b="1" u="sng" dirty="0"/>
              <a:t/>
            </a:r>
            <a:br>
              <a:rPr lang="el-GR" sz="3600" b="1" u="sng" dirty="0"/>
            </a:br>
            <a:r>
              <a:rPr lang="el-GR" sz="3600" b="1" u="sng" dirty="0"/>
              <a:t/>
            </a:r>
            <a:br>
              <a:rPr lang="el-GR" sz="3600" b="1" u="sng" dirty="0"/>
            </a:br>
            <a:r>
              <a:rPr lang="el-GR" sz="3600" b="1" dirty="0">
                <a:solidFill>
                  <a:schemeClr val="accent1">
                    <a:lumMod val="75000"/>
                  </a:schemeClr>
                </a:solidFill>
              </a:rPr>
              <a:t>ΔΥΣΚΟΛΙΕΣ ΣΤΗ ΜΑΘΗΣΗ ΛΟΓΩ Π</a:t>
            </a:r>
            <a:r>
              <a:rPr lang="en-US" sz="3600" b="1" dirty="0">
                <a:solidFill>
                  <a:schemeClr val="accent1">
                    <a:lumMod val="75000"/>
                  </a:schemeClr>
                </a:solidFill>
              </a:rPr>
              <a:t>.</a:t>
            </a:r>
            <a:r>
              <a:rPr lang="el-GR" sz="3600" b="1" dirty="0">
                <a:solidFill>
                  <a:schemeClr val="accent1">
                    <a:lumMod val="75000"/>
                  </a:schemeClr>
                </a:solidFill>
              </a:rPr>
              <a:t>Λ</a:t>
            </a:r>
            <a:r>
              <a:rPr lang="en-US" sz="3600" b="1" dirty="0">
                <a:solidFill>
                  <a:schemeClr val="accent1">
                    <a:lumMod val="75000"/>
                  </a:schemeClr>
                </a:solidFill>
              </a:rPr>
              <a:t>.</a:t>
            </a:r>
            <a:r>
              <a:rPr lang="el-GR" sz="3600" b="1" dirty="0">
                <a:solidFill>
                  <a:schemeClr val="accent1">
                    <a:lumMod val="75000"/>
                  </a:schemeClr>
                </a:solidFill>
              </a:rPr>
              <a:t>Ο</a:t>
            </a:r>
            <a:r>
              <a:rPr lang="en-US" sz="3600" b="1" dirty="0">
                <a:solidFill>
                  <a:schemeClr val="accent1">
                    <a:lumMod val="75000"/>
                  </a:schemeClr>
                </a:solidFill>
              </a:rPr>
              <a:t>.</a:t>
            </a:r>
            <a:r>
              <a:rPr lang="el-GR" sz="3600" b="1" dirty="0">
                <a:solidFill>
                  <a:schemeClr val="accent1">
                    <a:lumMod val="75000"/>
                  </a:schemeClr>
                </a:solidFill>
              </a:rPr>
              <a:t/>
            </a:r>
            <a:br>
              <a:rPr lang="el-GR" sz="3600" b="1" dirty="0">
                <a:solidFill>
                  <a:schemeClr val="accent1">
                    <a:lumMod val="75000"/>
                  </a:schemeClr>
                </a:solidFill>
              </a:rPr>
            </a:br>
            <a:r>
              <a:rPr lang="en-US" sz="3600" b="1" dirty="0">
                <a:solidFill>
                  <a:schemeClr val="accent1">
                    <a:lumMod val="75000"/>
                  </a:schemeClr>
                </a:solidFill>
              </a:rPr>
              <a:t>LEARNING LANGUAGE DIFFICULTIES </a:t>
            </a:r>
            <a:br>
              <a:rPr lang="en-US" sz="3600" b="1" dirty="0">
                <a:solidFill>
                  <a:schemeClr val="accent1">
                    <a:lumMod val="75000"/>
                  </a:schemeClr>
                </a:solidFill>
              </a:rPr>
            </a:br>
            <a:r>
              <a:rPr lang="en-US" sz="3600" b="1" dirty="0">
                <a:solidFill>
                  <a:schemeClr val="accent1">
                    <a:lumMod val="75000"/>
                  </a:schemeClr>
                </a:solidFill>
              </a:rPr>
              <a:t>L</a:t>
            </a:r>
            <a:r>
              <a:rPr lang="el-GR" sz="3600" b="1" dirty="0">
                <a:solidFill>
                  <a:schemeClr val="accent1">
                    <a:lumMod val="75000"/>
                  </a:schemeClr>
                </a:solidFill>
              </a:rPr>
              <a:t>Β</a:t>
            </a:r>
            <a:r>
              <a:rPr lang="en-US" sz="3600" b="1" dirty="0">
                <a:solidFill>
                  <a:schemeClr val="accent1">
                    <a:lumMod val="75000"/>
                  </a:schemeClr>
                </a:solidFill>
              </a:rPr>
              <a:t>LD</a:t>
            </a:r>
            <a:r>
              <a:rPr lang="el-GR" sz="3600" b="1" dirty="0">
                <a:solidFill>
                  <a:schemeClr val="accent1">
                    <a:lumMod val="75000"/>
                  </a:schemeClr>
                </a:solidFill>
              </a:rPr>
              <a:t/>
            </a:r>
            <a:br>
              <a:rPr lang="el-GR" sz="3600" b="1" dirty="0">
                <a:solidFill>
                  <a:schemeClr val="accent1">
                    <a:lumMod val="75000"/>
                  </a:schemeClr>
                </a:solidFill>
              </a:rPr>
            </a:br>
            <a:r>
              <a:rPr lang="el-GR" sz="3600" b="1" u="sng" dirty="0"/>
              <a:t/>
            </a:r>
            <a:br>
              <a:rPr lang="el-GR" sz="3600" b="1" u="sng" dirty="0"/>
            </a:br>
            <a:r>
              <a:rPr lang="el-GR" sz="3600" b="1" u="sng" dirty="0"/>
              <a:t/>
            </a:r>
            <a:br>
              <a:rPr lang="el-GR" sz="3600" b="1" u="sng" dirty="0"/>
            </a:br>
            <a:r>
              <a:rPr lang="el-GR" sz="3600" b="1" u="sng" dirty="0"/>
              <a:t/>
            </a:r>
            <a:br>
              <a:rPr lang="el-GR" sz="3600" b="1" u="sng" dirty="0"/>
            </a:br>
            <a:r>
              <a:rPr lang="el-GR" sz="3600" u="sng" dirty="0"/>
              <a:t> </a:t>
            </a:r>
            <a:r>
              <a:rPr lang="el-GR" sz="3600" dirty="0"/>
              <a:t/>
            </a:r>
            <a:br>
              <a:rPr lang="el-GR" sz="3600" dirty="0"/>
            </a:br>
            <a:endParaRPr lang="el-GR" sz="3600" dirty="0"/>
          </a:p>
        </p:txBody>
      </p:sp>
      <p:sp>
        <p:nvSpPr>
          <p:cNvPr id="3" name="2 - Θέση περιεχομένου"/>
          <p:cNvSpPr>
            <a:spLocks noGrp="1"/>
          </p:cNvSpPr>
          <p:nvPr>
            <p:ph idx="1"/>
          </p:nvPr>
        </p:nvSpPr>
        <p:spPr>
          <a:xfrm>
            <a:off x="838200" y="2327275"/>
            <a:ext cx="10515600" cy="4351338"/>
          </a:xfrm>
        </p:spPr>
        <p:txBody>
          <a:bodyPr rtlCol="0">
            <a:normAutofit/>
          </a:bodyPr>
          <a:lstStyle/>
          <a:p>
            <a:pPr marL="0" indent="0" eaLnBrk="1" fontAlgn="auto" hangingPunct="1">
              <a:spcAft>
                <a:spcPts val="0"/>
              </a:spcAft>
              <a:buFont typeface="Arial" pitchFamily="34" charset="0"/>
              <a:buNone/>
              <a:defRPr/>
            </a:pPr>
            <a:r>
              <a:rPr lang="el-GR" u="sng" dirty="0"/>
              <a:t>Κατανόηση γραπτού λόγου</a:t>
            </a:r>
          </a:p>
          <a:p>
            <a:pPr eaLnBrk="1" fontAlgn="auto" hangingPunct="1">
              <a:spcAft>
                <a:spcPts val="0"/>
              </a:spcAft>
              <a:defRPr/>
            </a:pPr>
            <a:r>
              <a:rPr lang="el-GR" dirty="0"/>
              <a:t>δεν κατανοούν τα θέματα προς ανάλυση στις γραπτές εξετάσεις όταν τίθενται με πολύπλοκο λεξιλόγιο, </a:t>
            </a:r>
          </a:p>
          <a:p>
            <a:pPr eaLnBrk="1" fontAlgn="auto" hangingPunct="1">
              <a:spcAft>
                <a:spcPts val="0"/>
              </a:spcAft>
              <a:defRPr/>
            </a:pPr>
            <a:r>
              <a:rPr lang="el-GR" dirty="0"/>
              <a:t>αδυνατούν να συγκρατήσουν και να ανακαλέσουν </a:t>
            </a:r>
          </a:p>
          <a:p>
            <a:pPr lvl="1" eaLnBrk="1" fontAlgn="auto" hangingPunct="1">
              <a:spcAft>
                <a:spcPts val="0"/>
              </a:spcAft>
              <a:buFont typeface="Arial" pitchFamily="34" charset="0"/>
              <a:buChar char="–"/>
              <a:defRPr/>
            </a:pPr>
            <a:r>
              <a:rPr lang="el-GR" dirty="0"/>
              <a:t>λέξεις- κλειδιά,</a:t>
            </a:r>
          </a:p>
          <a:p>
            <a:pPr lvl="1" eaLnBrk="1" fontAlgn="auto" hangingPunct="1">
              <a:spcAft>
                <a:spcPts val="0"/>
              </a:spcAft>
              <a:buFont typeface="Arial" pitchFamily="34" charset="0"/>
              <a:buChar char="–"/>
              <a:defRPr/>
            </a:pPr>
            <a:r>
              <a:rPr lang="el-GR" dirty="0"/>
              <a:t>τα ουσιώδη από τα επουσιώδη,</a:t>
            </a:r>
          </a:p>
          <a:p>
            <a:pPr lvl="1" eaLnBrk="1" fontAlgn="auto" hangingPunct="1">
              <a:spcAft>
                <a:spcPts val="0"/>
              </a:spcAft>
              <a:buFont typeface="Arial" pitchFamily="34" charset="0"/>
              <a:buChar char="–"/>
              <a:defRPr/>
            </a:pPr>
            <a:r>
              <a:rPr lang="el-GR" dirty="0"/>
              <a:t>το νόημα των κειμένων τροποποιώντας συχνά τις πληροφορίες που τους δίνονται.</a:t>
            </a:r>
          </a:p>
          <a:p>
            <a:pPr eaLnBrk="1" fontAlgn="auto" hangingPunct="1">
              <a:spcAft>
                <a:spcPts val="0"/>
              </a:spcAft>
              <a:defRPr/>
            </a:pP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1828800" y="304800"/>
          <a:ext cx="8382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3" name="3 - TextBox"/>
          <p:cNvSpPr txBox="1">
            <a:spLocks noChangeArrowheads="1"/>
          </p:cNvSpPr>
          <p:nvPr/>
        </p:nvSpPr>
        <p:spPr bwMode="auto">
          <a:xfrm>
            <a:off x="7391400" y="5638800"/>
            <a:ext cx="2819400" cy="1200150"/>
          </a:xfrm>
          <a:prstGeom prst="rect">
            <a:avLst/>
          </a:prstGeom>
          <a:noFill/>
          <a:ln w="9525">
            <a:noFill/>
            <a:miter lim="800000"/>
            <a:headEnd/>
            <a:tailEnd/>
          </a:ln>
        </p:spPr>
        <p:txBody>
          <a:bodyPr>
            <a:spAutoFit/>
          </a:bodyPr>
          <a:lstStyle/>
          <a:p>
            <a:pPr eaLnBrk="1" hangingPunct="1"/>
            <a:r>
              <a:rPr lang="el-GR" altLang="en-US" b="1"/>
              <a:t>Πηγή: </a:t>
            </a:r>
            <a:r>
              <a:rPr lang="en-US" altLang="en-US" b="1"/>
              <a:t>Rhea Paul, Language disorders, from Infancy through adolescents, 2001,2007,2012</a:t>
            </a:r>
            <a:r>
              <a:rPr lang="el-GR" altLang="en-US" b="1"/>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C5368078-9E77-4D63-8F57-8487CD8C8061}"/>
                                            </p:graphicEl>
                                          </p:spTgt>
                                        </p:tgtEl>
                                        <p:attrNameLst>
                                          <p:attrName>style.visibility</p:attrName>
                                        </p:attrNameLst>
                                      </p:cBhvr>
                                      <p:to>
                                        <p:strVal val="visible"/>
                                      </p:to>
                                    </p:set>
                                    <p:animEffect transition="in" filter="fade">
                                      <p:cBhvr>
                                        <p:cTn id="7" dur="2000"/>
                                        <p:tgtEl>
                                          <p:spTgt spid="2">
                                            <p:graphicEl>
                                              <a:dgm id="{C5368078-9E77-4D63-8F57-8487CD8C806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22EAA83B-2C31-4C16-B958-18CC0BC8386D}"/>
                                            </p:graphicEl>
                                          </p:spTgt>
                                        </p:tgtEl>
                                        <p:attrNameLst>
                                          <p:attrName>style.visibility</p:attrName>
                                        </p:attrNameLst>
                                      </p:cBhvr>
                                      <p:to>
                                        <p:strVal val="visible"/>
                                      </p:to>
                                    </p:set>
                                    <p:animEffect transition="in" filter="fade">
                                      <p:cBhvr>
                                        <p:cTn id="10" dur="2000"/>
                                        <p:tgtEl>
                                          <p:spTgt spid="2">
                                            <p:graphicEl>
                                              <a:dgm id="{22EAA83B-2C31-4C16-B958-18CC0BC8386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3810CD05-061B-402F-A51D-9EB97BACD1D7}"/>
                                            </p:graphicEl>
                                          </p:spTgt>
                                        </p:tgtEl>
                                        <p:attrNameLst>
                                          <p:attrName>style.visibility</p:attrName>
                                        </p:attrNameLst>
                                      </p:cBhvr>
                                      <p:to>
                                        <p:strVal val="visible"/>
                                      </p:to>
                                    </p:set>
                                    <p:animEffect transition="in" filter="fade">
                                      <p:cBhvr>
                                        <p:cTn id="13" dur="2000"/>
                                        <p:tgtEl>
                                          <p:spTgt spid="2">
                                            <p:graphicEl>
                                              <a:dgm id="{3810CD05-061B-402F-A51D-9EB97BACD1D7}"/>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graphicEl>
                                              <a:dgm id="{A6CE9D73-8439-412B-A209-57B381967258}"/>
                                            </p:graphicEl>
                                          </p:spTgt>
                                        </p:tgtEl>
                                        <p:attrNameLst>
                                          <p:attrName>style.visibility</p:attrName>
                                        </p:attrNameLst>
                                      </p:cBhvr>
                                      <p:to>
                                        <p:strVal val="visible"/>
                                      </p:to>
                                    </p:set>
                                    <p:animEffect transition="in" filter="fade">
                                      <p:cBhvr>
                                        <p:cTn id="16" dur="2000"/>
                                        <p:tgtEl>
                                          <p:spTgt spid="2">
                                            <p:graphicEl>
                                              <a:dgm id="{A6CE9D73-8439-412B-A209-57B38196725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graphicEl>
                                              <a:dgm id="{C880D3B2-F515-404F-A3F1-ABBE3B926855}"/>
                                            </p:graphicEl>
                                          </p:spTgt>
                                        </p:tgtEl>
                                        <p:attrNameLst>
                                          <p:attrName>style.visibility</p:attrName>
                                        </p:attrNameLst>
                                      </p:cBhvr>
                                      <p:to>
                                        <p:strVal val="visible"/>
                                      </p:to>
                                    </p:set>
                                    <p:animEffect transition="in" filter="fade">
                                      <p:cBhvr>
                                        <p:cTn id="21" dur="2000"/>
                                        <p:tgtEl>
                                          <p:spTgt spid="2">
                                            <p:graphicEl>
                                              <a:dgm id="{C880D3B2-F515-404F-A3F1-ABBE3B926855}"/>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graphicEl>
                                              <a:dgm id="{1A9A706D-8A0E-4AC3-93F1-1C436B1C3791}"/>
                                            </p:graphicEl>
                                          </p:spTgt>
                                        </p:tgtEl>
                                        <p:attrNameLst>
                                          <p:attrName>style.visibility</p:attrName>
                                        </p:attrNameLst>
                                      </p:cBhvr>
                                      <p:to>
                                        <p:strVal val="visible"/>
                                      </p:to>
                                    </p:set>
                                    <p:animEffect transition="in" filter="fade">
                                      <p:cBhvr>
                                        <p:cTn id="24" dur="2000"/>
                                        <p:tgtEl>
                                          <p:spTgt spid="2">
                                            <p:graphicEl>
                                              <a:dgm id="{1A9A706D-8A0E-4AC3-93F1-1C436B1C3791}"/>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graphicEl>
                                              <a:dgm id="{B05D76BC-F64F-48AE-9102-ED2BB7665463}"/>
                                            </p:graphicEl>
                                          </p:spTgt>
                                        </p:tgtEl>
                                        <p:attrNameLst>
                                          <p:attrName>style.visibility</p:attrName>
                                        </p:attrNameLst>
                                      </p:cBhvr>
                                      <p:to>
                                        <p:strVal val="visible"/>
                                      </p:to>
                                    </p:set>
                                    <p:animEffect transition="in" filter="fade">
                                      <p:cBhvr>
                                        <p:cTn id="27" dur="2000"/>
                                        <p:tgtEl>
                                          <p:spTgt spid="2">
                                            <p:graphicEl>
                                              <a:dgm id="{B05D76BC-F64F-48AE-9102-ED2BB7665463}"/>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graphicEl>
                                              <a:dgm id="{C9AB2DFB-4F37-415A-B27A-F185CAC559EF}"/>
                                            </p:graphicEl>
                                          </p:spTgt>
                                        </p:tgtEl>
                                        <p:attrNameLst>
                                          <p:attrName>style.visibility</p:attrName>
                                        </p:attrNameLst>
                                      </p:cBhvr>
                                      <p:to>
                                        <p:strVal val="visible"/>
                                      </p:to>
                                    </p:set>
                                    <p:animEffect transition="in" filter="fade">
                                      <p:cBhvr>
                                        <p:cTn id="30" dur="2000"/>
                                        <p:tgtEl>
                                          <p:spTgt spid="2">
                                            <p:graphicEl>
                                              <a:dgm id="{C9AB2DFB-4F37-415A-B27A-F185CAC559EF}"/>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graphicEl>
                                              <a:dgm id="{47A0BD98-93FB-4F2A-929B-193B283E490F}"/>
                                            </p:graphicEl>
                                          </p:spTgt>
                                        </p:tgtEl>
                                        <p:attrNameLst>
                                          <p:attrName>style.visibility</p:attrName>
                                        </p:attrNameLst>
                                      </p:cBhvr>
                                      <p:to>
                                        <p:strVal val="visible"/>
                                      </p:to>
                                    </p:set>
                                    <p:animEffect transition="in" filter="fade">
                                      <p:cBhvr>
                                        <p:cTn id="35" dur="2000"/>
                                        <p:tgtEl>
                                          <p:spTgt spid="2">
                                            <p:graphicEl>
                                              <a:dgm id="{47A0BD98-93FB-4F2A-929B-193B283E490F}"/>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graphicEl>
                                              <a:dgm id="{F47F897A-70B4-47CE-9D07-E19A816A3719}"/>
                                            </p:graphicEl>
                                          </p:spTgt>
                                        </p:tgtEl>
                                        <p:attrNameLst>
                                          <p:attrName>style.visibility</p:attrName>
                                        </p:attrNameLst>
                                      </p:cBhvr>
                                      <p:to>
                                        <p:strVal val="visible"/>
                                      </p:to>
                                    </p:set>
                                    <p:animEffect transition="in" filter="fade">
                                      <p:cBhvr>
                                        <p:cTn id="38" dur="2000"/>
                                        <p:tgtEl>
                                          <p:spTgt spid="2">
                                            <p:graphicEl>
                                              <a:dgm id="{F47F897A-70B4-47CE-9D07-E19A816A3719}"/>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graphicEl>
                                              <a:dgm id="{7C85ECD7-9A2F-4CC6-B4EE-38272742CE23}"/>
                                            </p:graphicEl>
                                          </p:spTgt>
                                        </p:tgtEl>
                                        <p:attrNameLst>
                                          <p:attrName>style.visibility</p:attrName>
                                        </p:attrNameLst>
                                      </p:cBhvr>
                                      <p:to>
                                        <p:strVal val="visible"/>
                                      </p:to>
                                    </p:set>
                                    <p:animEffect transition="in" filter="fade">
                                      <p:cBhvr>
                                        <p:cTn id="41" dur="2000"/>
                                        <p:tgtEl>
                                          <p:spTgt spid="2">
                                            <p:graphicEl>
                                              <a:dgm id="{7C85ECD7-9A2F-4CC6-B4EE-38272742CE23}"/>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
                                            <p:graphicEl>
                                              <a:dgm id="{6AA9815D-0B9A-4FE9-9631-E28D9D354266}"/>
                                            </p:graphicEl>
                                          </p:spTgt>
                                        </p:tgtEl>
                                        <p:attrNameLst>
                                          <p:attrName>style.visibility</p:attrName>
                                        </p:attrNameLst>
                                      </p:cBhvr>
                                      <p:to>
                                        <p:strVal val="visible"/>
                                      </p:to>
                                    </p:set>
                                    <p:animEffect transition="in" filter="fade">
                                      <p:cBhvr>
                                        <p:cTn id="44" dur="2000"/>
                                        <p:tgtEl>
                                          <p:spTgt spid="2">
                                            <p:graphicEl>
                                              <a:dgm id="{6AA9815D-0B9A-4FE9-9631-E28D9D3542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p:txBody>
          <a:bodyPr/>
          <a:lstStyle/>
          <a:p>
            <a:pPr algn="ctr" eaLnBrk="1" hangingPunct="1">
              <a:defRPr/>
            </a:pPr>
            <a:r>
              <a:rPr lang="el-GR" sz="3600" b="1" dirty="0">
                <a:solidFill>
                  <a:schemeClr val="accent1">
                    <a:lumMod val="75000"/>
                  </a:schemeClr>
                </a:solidFill>
              </a:rPr>
              <a:t/>
            </a:r>
            <a:br>
              <a:rPr lang="el-GR" sz="3600" b="1" dirty="0">
                <a:solidFill>
                  <a:schemeClr val="accent1">
                    <a:lumMod val="75000"/>
                  </a:schemeClr>
                </a:solidFill>
              </a:rPr>
            </a:br>
            <a:r>
              <a:rPr lang="el-GR" sz="3600" b="1" dirty="0">
                <a:solidFill>
                  <a:schemeClr val="accent1">
                    <a:lumMod val="75000"/>
                  </a:schemeClr>
                </a:solidFill>
              </a:rPr>
              <a:t>ΔΥΣΚΟΛΙΕΣ ΣΤΗ ΜΑΘΗΣΗ ΛΟΓΩ Π</a:t>
            </a:r>
            <a:r>
              <a:rPr lang="en-US" sz="3600" b="1" dirty="0">
                <a:solidFill>
                  <a:schemeClr val="accent1">
                    <a:lumMod val="75000"/>
                  </a:schemeClr>
                </a:solidFill>
              </a:rPr>
              <a:t>.</a:t>
            </a:r>
            <a:r>
              <a:rPr lang="el-GR" sz="3600" b="1" dirty="0">
                <a:solidFill>
                  <a:schemeClr val="accent1">
                    <a:lumMod val="75000"/>
                  </a:schemeClr>
                </a:solidFill>
              </a:rPr>
              <a:t>Λ</a:t>
            </a:r>
            <a:r>
              <a:rPr lang="en-US" sz="3600" b="1" dirty="0">
                <a:solidFill>
                  <a:schemeClr val="accent1">
                    <a:lumMod val="75000"/>
                  </a:schemeClr>
                </a:solidFill>
              </a:rPr>
              <a:t>.</a:t>
            </a:r>
            <a:r>
              <a:rPr lang="el-GR" sz="3600" b="1" dirty="0">
                <a:solidFill>
                  <a:schemeClr val="accent1">
                    <a:lumMod val="75000"/>
                  </a:schemeClr>
                </a:solidFill>
              </a:rPr>
              <a:t>Ο</a:t>
            </a:r>
            <a:r>
              <a:rPr lang="en-US" sz="3600" b="1" dirty="0">
                <a:solidFill>
                  <a:schemeClr val="accent1">
                    <a:lumMod val="75000"/>
                  </a:schemeClr>
                </a:solidFill>
              </a:rPr>
              <a:t>.</a:t>
            </a:r>
            <a:r>
              <a:rPr lang="el-GR" sz="3600" b="1" dirty="0">
                <a:solidFill>
                  <a:schemeClr val="accent1">
                    <a:lumMod val="75000"/>
                  </a:schemeClr>
                </a:solidFill>
              </a:rPr>
              <a:t/>
            </a:r>
            <a:br>
              <a:rPr lang="el-GR" sz="3600" b="1" dirty="0">
                <a:solidFill>
                  <a:schemeClr val="accent1">
                    <a:lumMod val="75000"/>
                  </a:schemeClr>
                </a:solidFill>
              </a:rPr>
            </a:br>
            <a:r>
              <a:rPr lang="en-US" sz="3600" b="1" dirty="0">
                <a:solidFill>
                  <a:schemeClr val="accent1">
                    <a:lumMod val="75000"/>
                  </a:schemeClr>
                </a:solidFill>
              </a:rPr>
              <a:t>LEARNING LANGUAGE DIFFICULTIES </a:t>
            </a:r>
            <a:br>
              <a:rPr lang="en-US" sz="3600" b="1" dirty="0">
                <a:solidFill>
                  <a:schemeClr val="accent1">
                    <a:lumMod val="75000"/>
                  </a:schemeClr>
                </a:solidFill>
              </a:rPr>
            </a:br>
            <a:r>
              <a:rPr lang="en-US" sz="3600" b="1" dirty="0">
                <a:solidFill>
                  <a:schemeClr val="accent1">
                    <a:lumMod val="75000"/>
                  </a:schemeClr>
                </a:solidFill>
              </a:rPr>
              <a:t>L</a:t>
            </a:r>
            <a:r>
              <a:rPr lang="el-GR" sz="3600" b="1" dirty="0">
                <a:solidFill>
                  <a:schemeClr val="accent1">
                    <a:lumMod val="75000"/>
                  </a:schemeClr>
                </a:solidFill>
              </a:rPr>
              <a:t>Β</a:t>
            </a:r>
            <a:r>
              <a:rPr lang="en-US" sz="3600" b="1" dirty="0">
                <a:solidFill>
                  <a:schemeClr val="accent1">
                    <a:lumMod val="75000"/>
                  </a:schemeClr>
                </a:solidFill>
              </a:rPr>
              <a:t>LD</a:t>
            </a:r>
            <a:r>
              <a:rPr lang="el-GR" sz="3600" b="1" dirty="0">
                <a:solidFill>
                  <a:schemeClr val="accent1">
                    <a:lumMod val="75000"/>
                  </a:schemeClr>
                </a:solidFill>
              </a:rPr>
              <a:t/>
            </a:r>
            <a:br>
              <a:rPr lang="el-GR" sz="3600" b="1" dirty="0">
                <a:solidFill>
                  <a:schemeClr val="accent1">
                    <a:lumMod val="75000"/>
                  </a:schemeClr>
                </a:solidFill>
              </a:rPr>
            </a:br>
            <a:endParaRPr lang="el-GR" sz="3600" dirty="0"/>
          </a:p>
        </p:txBody>
      </p:sp>
      <p:sp>
        <p:nvSpPr>
          <p:cNvPr id="3" name="2 - Θέση περιεχομένου"/>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l-GR" u="sng" dirty="0"/>
              <a:t>Έκφραση του γραπτού λόγου</a:t>
            </a:r>
          </a:p>
          <a:p>
            <a:pPr eaLnBrk="1" fontAlgn="auto" hangingPunct="1">
              <a:spcAft>
                <a:spcPts val="0"/>
              </a:spcAft>
              <a:defRPr/>
            </a:pPr>
            <a:r>
              <a:rPr lang="el-GR" dirty="0"/>
              <a:t>χρησιμοποιούν το ίδιο μοντέλο με αυτό της έκφρασης του προφορικού τους  λόγου:</a:t>
            </a:r>
          </a:p>
          <a:p>
            <a:pPr lvl="1" eaLnBrk="1" fontAlgn="auto" hangingPunct="1">
              <a:spcAft>
                <a:spcPts val="0"/>
              </a:spcAft>
              <a:buFont typeface="Arial" pitchFamily="34" charset="0"/>
              <a:buChar char="–"/>
              <a:defRPr/>
            </a:pPr>
            <a:r>
              <a:rPr lang="el-GR" dirty="0"/>
              <a:t>σύντομες προτάσεις,</a:t>
            </a:r>
          </a:p>
          <a:p>
            <a:pPr lvl="1" eaLnBrk="1" fontAlgn="auto" hangingPunct="1">
              <a:spcAft>
                <a:spcPts val="0"/>
              </a:spcAft>
              <a:buFont typeface="Arial" pitchFamily="34" charset="0"/>
              <a:buChar char="–"/>
              <a:defRPr/>
            </a:pPr>
            <a:r>
              <a:rPr lang="el-GR" dirty="0"/>
              <a:t>απλοποιημένες συντακτικές δομές ,</a:t>
            </a:r>
          </a:p>
          <a:p>
            <a:pPr lvl="1" eaLnBrk="1" fontAlgn="auto" hangingPunct="1">
              <a:spcAft>
                <a:spcPts val="0"/>
              </a:spcAft>
              <a:buFont typeface="Arial" pitchFamily="34" charset="0"/>
              <a:buChar char="–"/>
              <a:defRPr/>
            </a:pPr>
            <a:r>
              <a:rPr lang="el-GR" dirty="0"/>
              <a:t>φτωχό λεξιλόγιο, </a:t>
            </a:r>
          </a:p>
          <a:p>
            <a:pPr lvl="1" eaLnBrk="1" fontAlgn="auto" hangingPunct="1">
              <a:spcAft>
                <a:spcPts val="0"/>
              </a:spcAft>
              <a:buFont typeface="Arial" pitchFamily="34" charset="0"/>
              <a:buChar char="–"/>
              <a:defRPr/>
            </a:pPr>
            <a:r>
              <a:rPr lang="el-GR" dirty="0"/>
              <a:t>συχνές επαναλήψεις συγκεκριμένων λέξεων και ιδεών, </a:t>
            </a:r>
          </a:p>
          <a:p>
            <a:pPr lvl="1" eaLnBrk="1" fontAlgn="auto" hangingPunct="1">
              <a:spcAft>
                <a:spcPts val="0"/>
              </a:spcAft>
              <a:buFont typeface="Arial" pitchFamily="34" charset="0"/>
              <a:buChar char="–"/>
              <a:defRPr/>
            </a:pPr>
            <a:r>
              <a:rPr lang="el-GR" dirty="0"/>
              <a:t>λόγος δίχως δομή με ανακολουθίες Υ-Ρ, </a:t>
            </a:r>
          </a:p>
          <a:p>
            <a:pPr lvl="1" eaLnBrk="1" fontAlgn="auto" hangingPunct="1">
              <a:spcAft>
                <a:spcPts val="0"/>
              </a:spcAft>
              <a:buFont typeface="Arial" pitchFamily="34" charset="0"/>
              <a:buChar char="–"/>
              <a:defRPr/>
            </a:pPr>
            <a:r>
              <a:rPr lang="el-GR" dirty="0"/>
              <a:t>νοηματικές ασάφειες πληροφορίες εκτός θεματικού πλαισίου,</a:t>
            </a:r>
          </a:p>
          <a:p>
            <a:pPr eaLnBrk="1" fontAlgn="auto" hangingPunct="1">
              <a:spcAft>
                <a:spcPts val="0"/>
              </a:spcAft>
              <a:defRPr/>
            </a:pP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noChangeArrowheads="1"/>
          </p:cNvSpPr>
          <p:nvPr>
            <p:ph type="title"/>
          </p:nvPr>
        </p:nvSpPr>
        <p:spPr/>
        <p:txBody>
          <a:bodyPr/>
          <a:lstStyle/>
          <a:p>
            <a:pPr eaLnBrk="1" hangingPunct="1"/>
            <a:r>
              <a:rPr lang="el-GR" altLang="en-US" sz="2800" smtClean="0"/>
              <a:t>Συνέχεια…</a:t>
            </a:r>
          </a:p>
        </p:txBody>
      </p:sp>
      <p:sp>
        <p:nvSpPr>
          <p:cNvPr id="40963" name="2 - Θέση περιεχομένου"/>
          <p:cNvSpPr>
            <a:spLocks noGrp="1" noChangeArrowheads="1"/>
          </p:cNvSpPr>
          <p:nvPr>
            <p:ph idx="1"/>
          </p:nvPr>
        </p:nvSpPr>
        <p:spPr/>
        <p:txBody>
          <a:bodyPr/>
          <a:lstStyle/>
          <a:p>
            <a:pPr lvl="1" eaLnBrk="1" hangingPunct="1"/>
            <a:r>
              <a:rPr lang="el-GR" altLang="en-US" smtClean="0"/>
              <a:t>ορθογραφικά λάθη</a:t>
            </a:r>
          </a:p>
          <a:p>
            <a:pPr lvl="1" eaLnBrk="1" hangingPunct="1"/>
            <a:r>
              <a:rPr lang="el-GR" altLang="en-US" smtClean="0"/>
              <a:t>νεολογισμοί, </a:t>
            </a:r>
          </a:p>
          <a:p>
            <a:pPr lvl="1" eaLnBrk="1" hangingPunct="1"/>
            <a:r>
              <a:rPr lang="el-GR" altLang="en-US" smtClean="0"/>
              <a:t>λανθασμένη χρήση χρόνων (δυσκολία στην χρονική ακολουθία)</a:t>
            </a:r>
          </a:p>
          <a:p>
            <a:pPr lvl="1" eaLnBrk="1" hangingPunct="1"/>
            <a:r>
              <a:rPr lang="el-GR" altLang="en-US" smtClean="0"/>
              <a:t>λανθασμένη χρήση καταλήξεων στα ουσιαστικά</a:t>
            </a:r>
          </a:p>
          <a:p>
            <a:pPr lvl="1" eaLnBrk="1" hangingPunct="1"/>
            <a:r>
              <a:rPr lang="el-GR" altLang="en-US" smtClean="0"/>
              <a:t>εικόνα γραπτού που αντιστοιχεί σε μικρότερη χρονολογική ηλικία.</a:t>
            </a:r>
          </a:p>
          <a:p>
            <a:pPr eaLnBrk="1" hangingPunct="1"/>
            <a:endParaRPr lang="el-GR"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normAutofit fontScale="90000"/>
          </a:bodyPr>
          <a:lstStyle/>
          <a:p>
            <a:pPr algn="ctr" eaLnBrk="1" hangingPunct="1">
              <a:defRPr/>
            </a:pPr>
            <a:r>
              <a:rPr lang="el-GR" b="1" dirty="0">
                <a:solidFill>
                  <a:schemeClr val="accent1">
                    <a:lumMod val="75000"/>
                  </a:schemeClr>
                </a:solidFill>
              </a:rPr>
              <a:t/>
            </a:r>
            <a:br>
              <a:rPr lang="el-GR" b="1" dirty="0">
                <a:solidFill>
                  <a:schemeClr val="accent1">
                    <a:lumMod val="75000"/>
                  </a:schemeClr>
                </a:solidFill>
              </a:rPr>
            </a:br>
            <a:r>
              <a:rPr lang="el-GR" b="1" dirty="0">
                <a:solidFill>
                  <a:schemeClr val="accent1">
                    <a:lumMod val="75000"/>
                  </a:schemeClr>
                </a:solidFill>
              </a:rPr>
              <a:t>ΔΥΣΚΟΛΙΕΣ ΣΤΗ ΜΑΘΗΣΗ ΛΟΓΩ Π</a:t>
            </a:r>
            <a:r>
              <a:rPr lang="en-US" b="1" dirty="0">
                <a:solidFill>
                  <a:schemeClr val="accent1">
                    <a:lumMod val="75000"/>
                  </a:schemeClr>
                </a:solidFill>
              </a:rPr>
              <a:t>.</a:t>
            </a:r>
            <a:r>
              <a:rPr lang="el-GR" b="1" dirty="0">
                <a:solidFill>
                  <a:schemeClr val="accent1">
                    <a:lumMod val="75000"/>
                  </a:schemeClr>
                </a:solidFill>
              </a:rPr>
              <a:t>Λ</a:t>
            </a:r>
            <a:r>
              <a:rPr lang="en-US" b="1" dirty="0">
                <a:solidFill>
                  <a:schemeClr val="accent1">
                    <a:lumMod val="75000"/>
                  </a:schemeClr>
                </a:solidFill>
              </a:rPr>
              <a:t>.</a:t>
            </a:r>
            <a:r>
              <a:rPr lang="el-GR" b="1" dirty="0">
                <a:solidFill>
                  <a:schemeClr val="accent1">
                    <a:lumMod val="75000"/>
                  </a:schemeClr>
                </a:solidFill>
              </a:rPr>
              <a:t>Ο</a:t>
            </a:r>
            <a:r>
              <a:rPr lang="en-US" b="1" dirty="0">
                <a:solidFill>
                  <a:schemeClr val="accent1">
                    <a:lumMod val="75000"/>
                  </a:schemeClr>
                </a:solidFill>
              </a:rPr>
              <a:t>.</a:t>
            </a:r>
            <a:r>
              <a:rPr lang="el-GR" b="1" dirty="0">
                <a:solidFill>
                  <a:schemeClr val="accent1">
                    <a:lumMod val="75000"/>
                  </a:schemeClr>
                </a:solidFill>
              </a:rPr>
              <a:t/>
            </a:r>
            <a:br>
              <a:rPr lang="el-GR" b="1" dirty="0">
                <a:solidFill>
                  <a:schemeClr val="accent1">
                    <a:lumMod val="75000"/>
                  </a:schemeClr>
                </a:solidFill>
              </a:rPr>
            </a:br>
            <a:r>
              <a:rPr lang="en-US" b="1" dirty="0">
                <a:solidFill>
                  <a:schemeClr val="accent1">
                    <a:lumMod val="75000"/>
                  </a:schemeClr>
                </a:solidFill>
              </a:rPr>
              <a:t>LEARNING LANGUAGE DIFFICULTIES </a:t>
            </a:r>
            <a:br>
              <a:rPr lang="en-US" b="1" dirty="0">
                <a:solidFill>
                  <a:schemeClr val="accent1">
                    <a:lumMod val="75000"/>
                  </a:schemeClr>
                </a:solidFill>
              </a:rPr>
            </a:br>
            <a:r>
              <a:rPr lang="en-US" b="1" dirty="0">
                <a:solidFill>
                  <a:schemeClr val="accent1">
                    <a:lumMod val="75000"/>
                  </a:schemeClr>
                </a:solidFill>
              </a:rPr>
              <a:t>L</a:t>
            </a:r>
            <a:r>
              <a:rPr lang="el-GR" b="1" dirty="0">
                <a:solidFill>
                  <a:schemeClr val="accent1">
                    <a:lumMod val="75000"/>
                  </a:schemeClr>
                </a:solidFill>
              </a:rPr>
              <a:t>Β</a:t>
            </a:r>
            <a:r>
              <a:rPr lang="en-US" b="1" dirty="0">
                <a:solidFill>
                  <a:schemeClr val="accent1">
                    <a:lumMod val="75000"/>
                  </a:schemeClr>
                </a:solidFill>
              </a:rPr>
              <a:t>LD</a:t>
            </a:r>
            <a:r>
              <a:rPr lang="el-GR" b="1" dirty="0">
                <a:solidFill>
                  <a:schemeClr val="accent1">
                    <a:lumMod val="75000"/>
                  </a:schemeClr>
                </a:solidFill>
              </a:rPr>
              <a:t/>
            </a:r>
            <a:br>
              <a:rPr lang="el-GR" b="1" dirty="0">
                <a:solidFill>
                  <a:schemeClr val="accent1">
                    <a:lumMod val="75000"/>
                  </a:schemeClr>
                </a:solidFill>
              </a:rPr>
            </a:br>
            <a:endParaRPr lang="el-GR" dirty="0"/>
          </a:p>
        </p:txBody>
      </p:sp>
      <p:sp>
        <p:nvSpPr>
          <p:cNvPr id="43011" name="2 - Θέση περιεχομένου"/>
          <p:cNvSpPr>
            <a:spLocks noGrp="1" noChangeArrowheads="1"/>
          </p:cNvSpPr>
          <p:nvPr>
            <p:ph idx="1"/>
          </p:nvPr>
        </p:nvSpPr>
        <p:spPr/>
        <p:txBody>
          <a:bodyPr/>
          <a:lstStyle/>
          <a:p>
            <a:pPr algn="ctr" eaLnBrk="1" hangingPunct="1">
              <a:buFont typeface="Arial" pitchFamily="34" charset="0"/>
              <a:buNone/>
            </a:pPr>
            <a:r>
              <a:rPr lang="el-GR" altLang="en-US" sz="4000" b="1" smtClean="0"/>
              <a:t>Ανήκουν στην ομάδα των μαθητών με ειδικές εκπαιδευτικές ανάγκες, συνεπώς είναι απαραίτητο να εκτιμάται η προσπάθειά τους με εναλλακτικούς τρόπους αξιολόγησης και να τους δίνετε επιπλέον χρόνος.</a:t>
            </a:r>
          </a:p>
          <a:p>
            <a:pPr eaLnBrk="1" hangingPunct="1"/>
            <a:endParaRPr lang="el-GR" alt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Τίτλος"/>
          <p:cNvSpPr>
            <a:spLocks noGrp="1" noChangeArrowheads="1"/>
          </p:cNvSpPr>
          <p:nvPr>
            <p:ph type="title"/>
          </p:nvPr>
        </p:nvSpPr>
        <p:spPr/>
        <p:txBody>
          <a:bodyPr/>
          <a:lstStyle/>
          <a:p>
            <a:pPr eaLnBrk="1" hangingPunct="1"/>
            <a:endParaRPr lang="el-GR" altLang="en-US" smtClean="0"/>
          </a:p>
        </p:txBody>
      </p:sp>
      <p:pic>
        <p:nvPicPr>
          <p:cNvPr id="45059" name="3 - Θέση περιεχομένου" descr="img068.jpg"/>
          <p:cNvPicPr>
            <a:picLocks noGrp="1" noChangeAspect="1" noChangeArrowheads="1"/>
          </p:cNvPicPr>
          <p:nvPr>
            <p:ph idx="1"/>
          </p:nvPr>
        </p:nvPicPr>
        <p:blipFill>
          <a:blip r:embed="rId3" cstate="print"/>
          <a:srcRect/>
          <a:stretch>
            <a:fillRect/>
          </a:stretch>
        </p:blipFill>
        <p:spPr>
          <a:xfrm>
            <a:off x="1752600" y="304800"/>
            <a:ext cx="8610600" cy="63246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Τίτλος"/>
          <p:cNvSpPr>
            <a:spLocks noGrp="1" noChangeArrowheads="1"/>
          </p:cNvSpPr>
          <p:nvPr>
            <p:ph type="title"/>
          </p:nvPr>
        </p:nvSpPr>
        <p:spPr/>
        <p:txBody>
          <a:bodyPr/>
          <a:lstStyle/>
          <a:p>
            <a:pPr eaLnBrk="1" hangingPunct="1"/>
            <a:endParaRPr lang="el-GR" altLang="en-US" smtClean="0"/>
          </a:p>
        </p:txBody>
      </p:sp>
      <p:pic>
        <p:nvPicPr>
          <p:cNvPr id="47107" name="3 - Θέση περιεχομένου" descr="img074.jpg"/>
          <p:cNvPicPr>
            <a:picLocks noGrp="1" noChangeAspect="1" noChangeArrowheads="1"/>
          </p:cNvPicPr>
          <p:nvPr>
            <p:ph idx="1"/>
          </p:nvPr>
        </p:nvPicPr>
        <p:blipFill>
          <a:blip r:embed="rId3" cstate="print"/>
          <a:srcRect/>
          <a:stretch>
            <a:fillRect/>
          </a:stretch>
        </p:blipFill>
        <p:spPr>
          <a:xfrm>
            <a:off x="481013" y="534988"/>
            <a:ext cx="10648950" cy="6858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Τίτλος"/>
          <p:cNvSpPr>
            <a:spLocks noGrp="1" noChangeArrowheads="1"/>
          </p:cNvSpPr>
          <p:nvPr>
            <p:ph type="title"/>
          </p:nvPr>
        </p:nvSpPr>
        <p:spPr/>
        <p:txBody>
          <a:bodyPr/>
          <a:lstStyle/>
          <a:p>
            <a:pPr eaLnBrk="1" hangingPunct="1"/>
            <a:endParaRPr lang="el-GR" altLang="en-US" smtClean="0"/>
          </a:p>
        </p:txBody>
      </p:sp>
      <p:pic>
        <p:nvPicPr>
          <p:cNvPr id="49155" name="3 - Θέση περιεχομένου" descr="img060.jpg"/>
          <p:cNvPicPr>
            <a:picLocks noGrp="1" noChangeAspect="1" noChangeArrowheads="1"/>
          </p:cNvPicPr>
          <p:nvPr>
            <p:ph idx="1"/>
          </p:nvPr>
        </p:nvPicPr>
        <p:blipFill>
          <a:blip r:embed="rId3" cstate="print"/>
          <a:srcRect/>
          <a:stretch>
            <a:fillRect/>
          </a:stretch>
        </p:blipFill>
        <p:spPr>
          <a:xfrm>
            <a:off x="461963" y="228600"/>
            <a:ext cx="10972800" cy="66294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Τίτλος 1"/>
          <p:cNvSpPr>
            <a:spLocks noGrp="1" noChangeArrowheads="1"/>
          </p:cNvSpPr>
          <p:nvPr>
            <p:ph type="ctrTitle"/>
          </p:nvPr>
        </p:nvSpPr>
        <p:spPr>
          <a:xfrm>
            <a:off x="1422400" y="282575"/>
            <a:ext cx="9144000" cy="1795463"/>
          </a:xfrm>
        </p:spPr>
        <p:txBody>
          <a:bodyPr/>
          <a:lstStyle/>
          <a:p>
            <a:pPr>
              <a:defRPr/>
            </a:pPr>
            <a:r>
              <a:rPr lang="el-GR" altLang="en-US" sz="4000" b="1" dirty="0">
                <a:solidFill>
                  <a:schemeClr val="accent1">
                    <a:lumMod val="75000"/>
                  </a:schemeClr>
                </a:solidFill>
              </a:rPr>
              <a:t>ΕΝΙΣΧΥΣΗ ΚΑΙ ΚΑΛΛΙΕΡΓΕΙΑ ΠΡΟΦΟΡΙΚΟΥ ΛΟΓΟΥ ΜΕΣΑ ΣΤΟ ΤΜΗΜΑ ΕΝΤΑΞΗΣ </a:t>
            </a:r>
            <a:endParaRPr lang="en-US" altLang="en-US" b="1" dirty="0">
              <a:solidFill>
                <a:schemeClr val="accent1">
                  <a:lumMod val="75000"/>
                </a:schemeClr>
              </a:solidFill>
            </a:endParaRPr>
          </a:p>
        </p:txBody>
      </p:sp>
      <p:sp>
        <p:nvSpPr>
          <p:cNvPr id="60419" name="Υπότιτλος 2"/>
          <p:cNvSpPr>
            <a:spLocks noGrp="1" noChangeArrowheads="1"/>
          </p:cNvSpPr>
          <p:nvPr>
            <p:ph type="subTitle" idx="1"/>
          </p:nvPr>
        </p:nvSpPr>
        <p:spPr>
          <a:xfrm>
            <a:off x="1422400" y="2308225"/>
            <a:ext cx="9144000" cy="4886325"/>
          </a:xfrm>
        </p:spPr>
        <p:txBody>
          <a:bodyPr/>
          <a:lstStyle/>
          <a:p>
            <a:pPr marL="342900" indent="-342900" algn="l">
              <a:buFont typeface="Arial" pitchFamily="34" charset="0"/>
              <a:buChar char="•"/>
              <a:defRPr/>
            </a:pPr>
            <a:r>
              <a:rPr lang="el-GR" altLang="en-US" b="1" dirty="0"/>
              <a:t>ΧΡΗΣΗ ΠΟΛΥΤΡΟΠΙΚΟΥ ΚΕΙΜΕΝΟΥ </a:t>
            </a:r>
            <a:r>
              <a:rPr lang="en-US" altLang="en-US" b="1" dirty="0"/>
              <a:t>(MULTIMODALITY-MULTILITERACY)</a:t>
            </a:r>
            <a:endParaRPr lang="el-GR" altLang="en-US" b="1" dirty="0"/>
          </a:p>
          <a:p>
            <a:pPr>
              <a:defRPr/>
            </a:pPr>
            <a:r>
              <a:rPr lang="el-GR" altLang="en-US" b="1" u="sng" dirty="0"/>
              <a:t>ΕΠΙΔΕΙΞΗ ΜΙΚΡΩΝ ΚΙΝΟΥΜΕΝΩΝ ΣΧΕΔΙΩΝ ΧΩΡΙΣ ΛΟΓΙΑ</a:t>
            </a:r>
          </a:p>
          <a:p>
            <a:pPr>
              <a:defRPr/>
            </a:pPr>
            <a:r>
              <a:rPr lang="el-GR" altLang="en-US" dirty="0"/>
              <a:t> </a:t>
            </a:r>
            <a:r>
              <a:rPr lang="en-US" altLang="en-US" b="1" i="1" dirty="0"/>
              <a:t>SHORT ANIMATION FILMS WITHOYT WORDS </a:t>
            </a:r>
          </a:p>
          <a:p>
            <a:pPr>
              <a:defRPr/>
            </a:pPr>
            <a:r>
              <a:rPr lang="el-GR" dirty="0">
                <a:solidFill>
                  <a:srgbClr val="FF0000"/>
                </a:solidFill>
                <a:latin typeface="Roboto" panose="02000000000000000000" pitchFamily="2" charset="0"/>
              </a:rPr>
              <a:t>ΠΑΡΑΔΕΙΓΜΑ </a:t>
            </a:r>
            <a:endParaRPr lang="en-US" dirty="0">
              <a:solidFill>
                <a:srgbClr val="FF0000"/>
              </a:solidFill>
              <a:latin typeface="Roboto" panose="02000000000000000000" pitchFamily="2" charset="0"/>
            </a:endParaRPr>
          </a:p>
          <a:p>
            <a:pPr>
              <a:defRPr/>
            </a:pPr>
            <a:r>
              <a:rPr lang="en-US" dirty="0">
                <a:latin typeface="Roboto" panose="02000000000000000000" pitchFamily="2" charset="0"/>
              </a:rPr>
              <a:t>Worlds Apart- Award Winning animation by Michael Zachary Huber</a:t>
            </a:r>
            <a:endParaRPr lang="en-US" altLang="en-US" b="1" i="1" dirty="0"/>
          </a:p>
          <a:p>
            <a:pPr>
              <a:defRPr/>
            </a:pPr>
            <a:r>
              <a:rPr lang="en-US" dirty="0">
                <a:solidFill>
                  <a:srgbClr val="030303"/>
                </a:solidFill>
                <a:latin typeface="Roboto" panose="02000000000000000000" pitchFamily="2" charset="0"/>
                <a:hlinkClick r:id="rId2"/>
              </a:rPr>
              <a:t>https://www.youtube.com/watch?v=O_R2wdWeF6Q&amp;ab_channel=2013worldsapart</a:t>
            </a:r>
            <a:r>
              <a:rPr lang="en-US" dirty="0">
                <a:solidFill>
                  <a:srgbClr val="030303"/>
                </a:solidFill>
                <a:latin typeface="Roboto" panose="02000000000000000000" pitchFamily="2"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20725" y="407988"/>
            <a:ext cx="10515600" cy="1263650"/>
          </a:xfrm>
        </p:spPr>
        <p:txBody>
          <a:bodyPr/>
          <a:lstStyle/>
          <a:p>
            <a:pPr algn="ctr">
              <a:defRPr/>
            </a:pPr>
            <a:r>
              <a:rPr lang="el-GR" altLang="en-US" sz="4000" b="1" dirty="0">
                <a:solidFill>
                  <a:schemeClr val="accent1">
                    <a:lumMod val="75000"/>
                  </a:schemeClr>
                </a:solidFill>
              </a:rPr>
              <a:t>ΕΝΙΣΧΥΣΗ ΚΑΙ ΚΑΛΛΙΕΡΓΕΙΑ ΠΡΟΦΟΡΙΚΟΥ ΛΟΓΟΥ ΜΕΣΑ ΣΤΟ ΤΜΗΜΑ ΕΝΤΑΞΗΣ </a:t>
            </a:r>
            <a:endParaRPr lang="en-US" sz="4000" dirty="0"/>
          </a:p>
        </p:txBody>
      </p:sp>
      <p:sp>
        <p:nvSpPr>
          <p:cNvPr id="52227" name="Θέση κειμένου 2"/>
          <p:cNvSpPr>
            <a:spLocks noGrp="1" noChangeArrowheads="1"/>
          </p:cNvSpPr>
          <p:nvPr>
            <p:ph type="body" idx="1"/>
          </p:nvPr>
        </p:nvSpPr>
        <p:spPr>
          <a:xfrm>
            <a:off x="906463" y="1922463"/>
            <a:ext cx="10515600" cy="5189537"/>
          </a:xfrm>
        </p:spPr>
        <p:txBody>
          <a:bodyPr/>
          <a:lstStyle/>
          <a:p>
            <a:r>
              <a:rPr lang="el-GR" smtClean="0">
                <a:solidFill>
                  <a:schemeClr val="tx1"/>
                </a:solidFill>
              </a:rPr>
              <a:t>Το συγκεκριμένο κινούμενο σχέδιο θα μπορούσε να επιλεχθεί ως πολυτροπικό κείμενο για την ανάλυση του θέματος της ‘μόλυνσης του περιβάλλοντος’ (και όχι μόνο). Επίσης μπορεί να γίνει κατάλληλο υλικό για την ανάπτυξη του προφορικού λόγου καθώς εμπεριέχει χρονικές έννοιες παρελθόν/παρόν/μέλλον, πριν τι είχε συμβεί/τι γίνεται τώρα/τι θα συμβεί. Παράλληλα αποτελεί σημαντική πηγή περιγραφικού και αφηγηματικού λόγου. ‘Περιγράψτε πώς είναι οι εξωγήινοι, ποιες είναι οι διαφορές τους, περιγράψτε τον πλανήτη των εξωγήινων, πόσο διαφέρει από τον κόσμο των ανθρώπων. Παράλληλα η ιστορία διαθέτει σταθερή χρονική δομή προσφέροντας σαφή οπτικά χρονικά όρια κατά τη διάρκεια του φιλμ, καθιστώντας την εύκολη στην αναδιήγηση. Ακόμη η ύπαρξη εννοιών που παραπέμπουν σε πολυσύλλαβες λέξεις δίνουν σημαντική αφορμή για την εξάσκηση της άρθρωσης σε συνεχή λόγο και κυρίως από παιδιά που αντιμετώπιζαν δυσκολίες στο φωνολογικό σύστημα ή </a:t>
            </a:r>
            <a:r>
              <a:rPr lang="en-US" smtClean="0">
                <a:solidFill>
                  <a:schemeClr val="tx1"/>
                </a:solidFill>
              </a:rPr>
              <a:t>DAS(</a:t>
            </a:r>
            <a:r>
              <a:rPr lang="el-GR" smtClean="0">
                <a:solidFill>
                  <a:schemeClr val="tx1"/>
                </a:solidFill>
              </a:rPr>
              <a:t>αναπτυξιακή απραξια): φωτογραφία, εργοστάσιο, δεινόσαυρος, πληντήριο, μολυσμένο, παράθυρο, αρκουδάκι, διαστημόπλοιο κτλ. </a:t>
            </a:r>
            <a:endParaRPr lang="en-US" smtClean="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Τίτλος 1"/>
          <p:cNvSpPr>
            <a:spLocks noGrp="1" noChangeArrowheads="1"/>
          </p:cNvSpPr>
          <p:nvPr>
            <p:ph type="ctrTitle"/>
          </p:nvPr>
        </p:nvSpPr>
        <p:spPr>
          <a:xfrm>
            <a:off x="1625600" y="346075"/>
            <a:ext cx="9144000" cy="1354138"/>
          </a:xfrm>
        </p:spPr>
        <p:txBody>
          <a:bodyPr/>
          <a:lstStyle/>
          <a:p>
            <a:pPr>
              <a:defRPr/>
            </a:pPr>
            <a:r>
              <a:rPr lang="el-GR" altLang="en-US" sz="4000" b="1" dirty="0">
                <a:solidFill>
                  <a:schemeClr val="accent1">
                    <a:lumMod val="75000"/>
                  </a:schemeClr>
                </a:solidFill>
              </a:rPr>
              <a:t>ΕΝΙΣΧΥΣΗ ΚΑΙ ΚΑΛΛΙΕΡΓΕΙΑ ΠΡΟΦΟΡΙΚΟΥ ΛΟΓΟΥ ΜΕΣΑ ΣΤΟ ΤΜΗΜΑ ΕΝΤΑΞΗΣ </a:t>
            </a:r>
            <a:endParaRPr lang="en-US" altLang="en-US" sz="4000" dirty="0"/>
          </a:p>
        </p:txBody>
      </p:sp>
      <p:sp>
        <p:nvSpPr>
          <p:cNvPr id="61443" name="Υπότιτλος 2"/>
          <p:cNvSpPr>
            <a:spLocks noGrp="1" noChangeArrowheads="1"/>
          </p:cNvSpPr>
          <p:nvPr>
            <p:ph type="subTitle" idx="1"/>
          </p:nvPr>
        </p:nvSpPr>
        <p:spPr>
          <a:xfrm>
            <a:off x="1524000" y="1884363"/>
            <a:ext cx="9144000" cy="4537075"/>
          </a:xfrm>
        </p:spPr>
        <p:txBody>
          <a:bodyPr/>
          <a:lstStyle/>
          <a:p>
            <a:pPr>
              <a:defRPr/>
            </a:pPr>
            <a:r>
              <a:rPr lang="el-GR" altLang="en-US" dirty="0"/>
              <a:t>Η χρήση </a:t>
            </a:r>
            <a:r>
              <a:rPr lang="en-US" altLang="en-US" dirty="0">
                <a:solidFill>
                  <a:srgbClr val="FF0000"/>
                </a:solidFill>
              </a:rPr>
              <a:t>TASK BASED LANGUAGE TEACHING </a:t>
            </a:r>
            <a:r>
              <a:rPr lang="el-GR" altLang="en-US" dirty="0"/>
              <a:t>που χρησιμοποιείται για την εκπαίδευση δίγλωσσων παιδιών. </a:t>
            </a:r>
          </a:p>
          <a:p>
            <a:pPr algn="just">
              <a:defRPr/>
            </a:pPr>
            <a:r>
              <a:rPr lang="el-GR" altLang="en-US" dirty="0">
                <a:solidFill>
                  <a:schemeClr val="bg2">
                    <a:lumMod val="10000"/>
                  </a:schemeClr>
                </a:solidFill>
              </a:rPr>
              <a:t>Η</a:t>
            </a:r>
            <a:r>
              <a:rPr lang="el-GR" altLang="en-US" dirty="0">
                <a:solidFill>
                  <a:srgbClr val="FF0000"/>
                </a:solidFill>
              </a:rPr>
              <a:t> </a:t>
            </a:r>
            <a:r>
              <a:rPr lang="el-GR" altLang="en-US" dirty="0">
                <a:solidFill>
                  <a:schemeClr val="tx1">
                    <a:lumMod val="95000"/>
                    <a:lumOff val="5000"/>
                  </a:schemeClr>
                </a:solidFill>
              </a:rPr>
              <a:t>συγκεκριμένη μέθοδος βάζει τους μαθητές να κάνουν δραστηριότητες οι οποίες μπορούν να πραγματοποιηθούν στην καθημερινή ζωή.  Η κάθε δραστηριότητα έχει  στόχο και σημασία. Η δραστηριότητα έχει κενό είτε στις πληροφορίες που πρέπει να συλλεχθούν ή στην έκφραση ιδεών. Οι μαθητές οφείλουν να επιλέξουν ή να χρησιμοποιήσουν συγκεκριμένες γλωσσολογικές πηγές για να ολοκληρώσουν τις δραστηριότητες. Η μέθοδος βασίζεται στην αντίληψη ότι οι μαθητές στην αντίληψη ότι ενισχύονται γλωσσικά αν δίνουν λιγότερη προσοχή στη γλωσσικά φαινόμενα και περισσότερο στην εκτέλεση της δραστηριότητας.   </a:t>
            </a:r>
            <a:endParaRPr lang="en-US" alt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Τίτλος 1"/>
          <p:cNvSpPr>
            <a:spLocks noGrp="1" noChangeArrowheads="1"/>
          </p:cNvSpPr>
          <p:nvPr>
            <p:ph type="ctrTitle"/>
          </p:nvPr>
        </p:nvSpPr>
        <p:spPr>
          <a:xfrm>
            <a:off x="1524000" y="388938"/>
            <a:ext cx="9144000" cy="1228725"/>
          </a:xfrm>
        </p:spPr>
        <p:txBody>
          <a:bodyPr/>
          <a:lstStyle/>
          <a:p>
            <a:pPr>
              <a:defRPr/>
            </a:pPr>
            <a:r>
              <a:rPr lang="el-GR" altLang="en-US" sz="4000" b="1" dirty="0">
                <a:solidFill>
                  <a:schemeClr val="accent1">
                    <a:lumMod val="75000"/>
                  </a:schemeClr>
                </a:solidFill>
              </a:rPr>
              <a:t>ΕΝΙΣΧΥΣΗ ΚΑΙ ΚΑΛΛΙΕΡΓΕΙΑ ΠΡΟΦΟΡΙΚΟΥ ΛΟΓΟΥ ΜΕΣΑ ΣΤΟ ΤΜΗΜΑ ΕΝΤΑΞΗΣ </a:t>
            </a:r>
            <a:endParaRPr lang="en-US" altLang="en-US" sz="4000" dirty="0"/>
          </a:p>
        </p:txBody>
      </p:sp>
      <p:sp>
        <p:nvSpPr>
          <p:cNvPr id="54275" name="Υπότιτλος 2"/>
          <p:cNvSpPr>
            <a:spLocks noGrp="1" noChangeArrowheads="1"/>
          </p:cNvSpPr>
          <p:nvPr>
            <p:ph type="subTitle" idx="1"/>
          </p:nvPr>
        </p:nvSpPr>
        <p:spPr>
          <a:xfrm>
            <a:off x="1665288" y="1841500"/>
            <a:ext cx="9144000" cy="4821238"/>
          </a:xfrm>
        </p:spPr>
        <p:txBody>
          <a:bodyPr/>
          <a:lstStyle/>
          <a:p>
            <a:pPr algn="just"/>
            <a:r>
              <a:rPr lang="el-GR" altLang="en-US" smtClean="0"/>
              <a:t> Ο εκπαιδευτικός χωρίζει την τάξη σε ομάδες για την δραστηριότητα. Τους δίνει το υλικό (αν υπάρχει), 4 βαλίτσες, 4 φωτογραφίες από το ίδιο μέρος για κάθε εποχή και έντυπο υλικό (φωτογραφίες) που απεικονίζει ρούχα. Η κάθε ομάδα πρέπει να διαλέξει, να κόψει και να τοποθετήσει μέσα στη βαλίτσα τα σωστά ρούχα για κάθε εποχή. Στο τέλος κάθε ομάδα πρέπει να παρουσιάσει τις αποσκευές της σε όλη την τάξη. Ο γλωσσικός στόχος της δραστηριότητας της είναι να χρησιμοποιήσουν τη φράση ‘πρέπει να πάρουμε στο ταξίδι’ ……και η χρήση δευτερεύουσας αιτιολογικής πρότασης. Ο εκπαιδευτικός είτε θα δείξει το μοντέλο της απάντησης είτε θα το έχει τοποθετήσει κάπου γραπτά. Με την παραπάνω δραστηριότητα οι μαθητές εξασκούνται στο συμπερασματικό συλλογισμό(τι εποχή είναι), στην κατηγοριοποίηση(κατάλληλα ρούχα), στη διαμοίραση παρόμοιων εμπειριών, στην έκφραση της άποψης και των πεποιθήσεων τους. </a:t>
            </a:r>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274638"/>
            <a:ext cx="8229600" cy="2203450"/>
          </a:xfrm>
        </p:spPr>
        <p:txBody>
          <a:bodyPr rtlCol="0">
            <a:normAutofit fontScale="90000"/>
          </a:bodyPr>
          <a:lstStyle/>
          <a:p>
            <a:pPr algn="ctr" eaLnBrk="1" fontAlgn="auto" hangingPunct="1">
              <a:spcAft>
                <a:spcPts val="0"/>
              </a:spcAft>
              <a:defRPr/>
            </a:pPr>
            <a:r>
              <a:rPr lang="el-GR" b="1" dirty="0">
                <a:solidFill>
                  <a:schemeClr val="accent1">
                    <a:lumMod val="75000"/>
                  </a:schemeClr>
                </a:solidFill>
              </a:rPr>
              <a:t>ΔΥΣΚΟΛΙΕΣ ΣΤΗ ΜΑΘΗΣΗ ΛΟΓΩ Π</a:t>
            </a:r>
            <a:r>
              <a:rPr lang="en-US" b="1" dirty="0">
                <a:solidFill>
                  <a:schemeClr val="accent1">
                    <a:lumMod val="75000"/>
                  </a:schemeClr>
                </a:solidFill>
              </a:rPr>
              <a:t>.</a:t>
            </a:r>
            <a:r>
              <a:rPr lang="el-GR" b="1" dirty="0">
                <a:solidFill>
                  <a:schemeClr val="accent1">
                    <a:lumMod val="75000"/>
                  </a:schemeClr>
                </a:solidFill>
              </a:rPr>
              <a:t>Λ</a:t>
            </a:r>
            <a:r>
              <a:rPr lang="en-US" b="1" dirty="0">
                <a:solidFill>
                  <a:schemeClr val="accent1">
                    <a:lumMod val="75000"/>
                  </a:schemeClr>
                </a:solidFill>
              </a:rPr>
              <a:t>.</a:t>
            </a:r>
            <a:r>
              <a:rPr lang="el-GR" b="1" dirty="0">
                <a:solidFill>
                  <a:schemeClr val="accent1">
                    <a:lumMod val="75000"/>
                  </a:schemeClr>
                </a:solidFill>
              </a:rPr>
              <a:t>Ο</a:t>
            </a:r>
            <a:r>
              <a:rPr lang="en-US" b="1" dirty="0">
                <a:solidFill>
                  <a:schemeClr val="accent1">
                    <a:lumMod val="75000"/>
                  </a:schemeClr>
                </a:solidFill>
              </a:rPr>
              <a:t>.</a:t>
            </a:r>
            <a:r>
              <a:rPr lang="el-GR" b="1" dirty="0">
                <a:solidFill>
                  <a:schemeClr val="accent1">
                    <a:lumMod val="75000"/>
                  </a:schemeClr>
                </a:solidFill>
              </a:rPr>
              <a:t/>
            </a:r>
            <a:br>
              <a:rPr lang="el-GR" b="1" dirty="0">
                <a:solidFill>
                  <a:schemeClr val="accent1">
                    <a:lumMod val="75000"/>
                  </a:schemeClr>
                </a:solidFill>
              </a:rPr>
            </a:br>
            <a:r>
              <a:rPr lang="en-US" b="1" dirty="0">
                <a:solidFill>
                  <a:schemeClr val="accent1">
                    <a:lumMod val="75000"/>
                  </a:schemeClr>
                </a:solidFill>
              </a:rPr>
              <a:t>LEARNING LANGUAGE DIFFICULTIES </a:t>
            </a:r>
            <a:br>
              <a:rPr lang="en-US" b="1" dirty="0">
                <a:solidFill>
                  <a:schemeClr val="accent1">
                    <a:lumMod val="75000"/>
                  </a:schemeClr>
                </a:solidFill>
              </a:rPr>
            </a:br>
            <a:r>
              <a:rPr lang="en-US" b="1" dirty="0">
                <a:solidFill>
                  <a:schemeClr val="accent1">
                    <a:lumMod val="75000"/>
                  </a:schemeClr>
                </a:solidFill>
              </a:rPr>
              <a:t>LBLD</a:t>
            </a:r>
            <a:r>
              <a:rPr lang="el-GR" b="1" dirty="0">
                <a:solidFill>
                  <a:schemeClr val="accent1">
                    <a:lumMod val="75000"/>
                  </a:schemeClr>
                </a:solidFill>
              </a:rPr>
              <a:t/>
            </a:r>
            <a:br>
              <a:rPr lang="el-GR" b="1" dirty="0">
                <a:solidFill>
                  <a:schemeClr val="accent1">
                    <a:lumMod val="75000"/>
                  </a:schemeClr>
                </a:solidFill>
              </a:rPr>
            </a:br>
            <a:endParaRPr lang="el-GR" b="1" dirty="0">
              <a:solidFill>
                <a:schemeClr val="accent1">
                  <a:lumMod val="75000"/>
                </a:schemeClr>
              </a:solidFill>
            </a:endParaRPr>
          </a:p>
        </p:txBody>
      </p:sp>
      <p:sp>
        <p:nvSpPr>
          <p:cNvPr id="7171" name="2 - Θέση περιεχομένου"/>
          <p:cNvSpPr>
            <a:spLocks noGrp="1" noChangeArrowheads="1"/>
          </p:cNvSpPr>
          <p:nvPr>
            <p:ph idx="1"/>
          </p:nvPr>
        </p:nvSpPr>
        <p:spPr>
          <a:xfrm>
            <a:off x="2133600" y="2362200"/>
            <a:ext cx="7848600" cy="3763963"/>
          </a:xfrm>
        </p:spPr>
        <p:txBody>
          <a:bodyPr/>
          <a:lstStyle/>
          <a:p>
            <a:pPr algn="just" eaLnBrk="1" hangingPunct="1"/>
            <a:r>
              <a:rPr lang="el-GR" altLang="en-US" smtClean="0"/>
              <a:t> Οι δυσκολίες στη μάθηση με γλωσσική βάση, ουσιαστικά αποδίδονται σε αδυναμίες στον γλωσσικό κώδικα ακόμα και όταν η ομιλία  των μαθητών φαίνεται-ακούγεται  ικανοποιητική  στο ‘κοινό’ αυτί.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Τίτλος 1"/>
          <p:cNvSpPr>
            <a:spLocks noGrp="1" noChangeArrowheads="1"/>
          </p:cNvSpPr>
          <p:nvPr>
            <p:ph type="ctrTitle"/>
          </p:nvPr>
        </p:nvSpPr>
        <p:spPr>
          <a:xfrm>
            <a:off x="1192213" y="227013"/>
            <a:ext cx="9144000" cy="1260475"/>
          </a:xfrm>
        </p:spPr>
        <p:txBody>
          <a:bodyPr/>
          <a:lstStyle/>
          <a:p>
            <a:pPr>
              <a:defRPr/>
            </a:pPr>
            <a:r>
              <a:rPr lang="el-GR" altLang="en-US" sz="4000" b="1" dirty="0">
                <a:solidFill>
                  <a:schemeClr val="accent1">
                    <a:lumMod val="75000"/>
                  </a:schemeClr>
                </a:solidFill>
              </a:rPr>
              <a:t>ΕΝΙΣΧΥΣΗ ΚΑΙ ΚΑΛΛΙΕΡΓΕΙΑ ΠΡΟΦΟΡΙΚΟΥ ΛΟΓΟΥ ΜΕΣΑ ΣΤΟ ΤΜΗΜΑ ΕΝΤΑΞΗΣ </a:t>
            </a:r>
            <a:endParaRPr lang="en-US" altLang="en-US" sz="4000" dirty="0"/>
          </a:p>
        </p:txBody>
      </p:sp>
      <p:sp>
        <p:nvSpPr>
          <p:cNvPr id="55299" name="Υπότιτλος 2"/>
          <p:cNvSpPr>
            <a:spLocks noGrp="1" noChangeArrowheads="1"/>
          </p:cNvSpPr>
          <p:nvPr>
            <p:ph type="subTitle" idx="1"/>
          </p:nvPr>
        </p:nvSpPr>
        <p:spPr>
          <a:xfrm>
            <a:off x="1192213" y="1773238"/>
            <a:ext cx="9144000" cy="3130550"/>
          </a:xfrm>
        </p:spPr>
        <p:txBody>
          <a:bodyPr/>
          <a:lstStyle/>
          <a:p>
            <a:r>
              <a:rPr lang="el-GR" altLang="en-US" b="1" i="1" smtClean="0"/>
              <a:t>ΧΡΗΣΗ ΔΡΑΣΤΗΡΙΟΤΗΤΩΝ ΣΗΜΑΣΙΟΛΟΓΙΚΩΝ ΣΥΣΧΕΤΙΣΜΩΝ ΚΑΙ ΣΥΜΠΕΡΑΣΜΑΤΙΚΩΝ ΣΥΛΛΟΓΙΣΜΩΝ ΜΕΣΑ ΑΠΟ ΚΕΙΜΕΝΑ Ή ΑΠΟ ΕΙΚΟΝΕΣ   </a:t>
            </a:r>
          </a:p>
          <a:p>
            <a:pPr algn="just"/>
            <a:r>
              <a:rPr lang="el-GR" altLang="en-US" i="1" smtClean="0"/>
              <a:t>	Σε αυτήν την περίπτωση μπορεί να χρησιμοποιηθεί οποιοδήποτε κείμενο από οποιοδήποτε σχολικό βιβλίο και από οποιαδήποτε τάξη ώστε να δημιουργηθούν ερωτήσεις, των οποίων οι απαντήσεις δεν δίνονται άμεσα μέσα από το κείμενο αλλά ο μαθητής οφείλει να εξάγει συμπεράσματα.   </a:t>
            </a:r>
            <a:endParaRPr lang="en-US" altLang="en-US" i="1"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altLang="en-US" b="1" dirty="0">
                <a:solidFill>
                  <a:schemeClr val="accent1">
                    <a:lumMod val="75000"/>
                  </a:schemeClr>
                </a:solidFill>
              </a:rPr>
              <a:t>ΕΝΙΣΧΥΣΗ ΚΑΙ ΚΑΛΛΙΕΡΓΕΙΑ ΠΡΟΦΟΡΙΚΟΥ ΛΟΓΟΥ ΜΕΣΑ ΣΤΟ ΤΜΗΜΑ ΕΝΤΑΞΗΣ </a:t>
            </a:r>
            <a:endParaRPr lang="en-US" dirty="0"/>
          </a:p>
        </p:txBody>
      </p:sp>
      <p:sp>
        <p:nvSpPr>
          <p:cNvPr id="3" name="Θέση περιεχομένου 2"/>
          <p:cNvSpPr>
            <a:spLocks noGrp="1"/>
          </p:cNvSpPr>
          <p:nvPr>
            <p:ph idx="1"/>
          </p:nvPr>
        </p:nvSpPr>
        <p:spPr/>
        <p:txBody>
          <a:bodyPr/>
          <a:lstStyle/>
          <a:p>
            <a:pPr marL="0" indent="0" algn="ctr">
              <a:buFont typeface="Arial" pitchFamily="34" charset="0"/>
              <a:buNone/>
            </a:pPr>
            <a:r>
              <a:rPr lang="en-US" sz="1800" b="1" smtClean="0">
                <a:latin typeface="Times New Roman" pitchFamily="18" charset="0"/>
                <a:cs typeface="Times New Roman" pitchFamily="18" charset="0"/>
              </a:rPr>
              <a:t>Story inferences</a:t>
            </a:r>
            <a:endParaRPr lang="en-US" sz="1800" smtClean="0">
              <a:latin typeface="Times New Roman" pitchFamily="18" charset="0"/>
              <a:cs typeface="Times New Roman" pitchFamily="18" charset="0"/>
            </a:endParaRPr>
          </a:p>
          <a:p>
            <a:pPr marL="0" indent="0" algn="ctr">
              <a:buFont typeface="Arial" pitchFamily="34" charset="0"/>
              <a:buNone/>
            </a:pPr>
            <a:r>
              <a:rPr lang="el-GR" sz="1800" b="1" i="1" smtClean="0">
                <a:latin typeface="Times New Roman" pitchFamily="18" charset="0"/>
                <a:cs typeface="Times New Roman" pitchFamily="18" charset="0"/>
              </a:rPr>
              <a:t>Διαβάστε τις παραγράφους και απαντήστε προφορικά στις παρακάτω ερωτήσεις</a:t>
            </a:r>
          </a:p>
          <a:p>
            <a:pPr marL="0" indent="0" algn="just">
              <a:buFont typeface="Arial" pitchFamily="34" charset="0"/>
              <a:buNone/>
            </a:pPr>
            <a:r>
              <a:rPr lang="el-GR" sz="1800" smtClean="0">
                <a:latin typeface="Times New Roman" pitchFamily="18" charset="0"/>
                <a:cs typeface="Times New Roman" pitchFamily="18" charset="0"/>
              </a:rPr>
              <a:t>Οι μαθητές αποφάσισαν να πάρουν μια ανάσα από το εξαντλητικό διάβασμα των ημερών και να πάνε μια βόλτα στο αγαπημένο τους στέκι. Εξάλλου το επόμενο μάθημα ήταν για τη Δευτέρα και είχαν αρκετό χρόνο για να μελετήσουν γεγονότα, ιστορικές συνθήκες και διπλωματικές συμφωνίες.  Όλοι οι φίλοι συναντήθηκαν λίγο πριν φύγει ο καυτός ήλιος και άρχισαν να παραγγέλνουν. Το κυρίαρχο θέμα της συζήτησης τους ήταν το χθεσινό μάθημα αφού σχεδόν κανένας δεν έλυσε την τελευταία άσκηση με τους πυκνωτές. </a:t>
            </a:r>
            <a:endParaRPr lang="en-US" sz="1800" smtClean="0">
              <a:latin typeface="Times New Roman" pitchFamily="18" charset="0"/>
              <a:cs typeface="Times New Roman" pitchFamily="18" charset="0"/>
            </a:endParaRPr>
          </a:p>
          <a:p>
            <a:pPr marL="0" indent="0">
              <a:lnSpc>
                <a:spcPct val="200000"/>
              </a:lnSpc>
              <a:buFont typeface="Calibri Light" pitchFamily="34" charset="0"/>
              <a:buAutoNum type="arabicPeriod"/>
            </a:pPr>
            <a:r>
              <a:rPr lang="el-GR" sz="1800" smtClean="0">
                <a:latin typeface="Times New Roman" pitchFamily="18" charset="0"/>
                <a:cs typeface="Times New Roman" pitchFamily="18" charset="0"/>
              </a:rPr>
              <a:t>Τι μέρα της εβδομάδας θεωρείτε ότι είναι;  2.Τι εποχή είναι και γιατί;  3.Τι περίοδο είναι για τους μαθητές και έχουν εξαντλητικό διάβασμα; 4. Ποιο μάθημα θα διάβαζαν για τη Δευτέρα; 5. Τι ώρα νομίζετε ότι συναντηθήκαν οι φίλοι; 6. Σε τι μέρος πιστεύετε ότι συναντήθηκαν οι φίλοι; 7. Ποιο μάθημα τους δυσκόλεψε;  8. Ποια μέρα έγραψαν τη φυσική; </a:t>
            </a:r>
            <a:endParaRPr lang="en-US" sz="1800" smtClean="0">
              <a:latin typeface="Times New Roman" pitchFamily="18" charset="0"/>
              <a:cs typeface="Times New Roman" pitchFamily="18" charset="0"/>
            </a:endParaRPr>
          </a:p>
          <a:p>
            <a:pPr marL="0" indent="0"/>
            <a:r>
              <a:rPr lang="el-GR" sz="1800" smtClean="0">
                <a:latin typeface="Times New Roman" pitchFamily="18" charset="0"/>
                <a:cs typeface="Times New Roman" pitchFamily="18" charset="0"/>
              </a:rPr>
              <a:t> </a:t>
            </a:r>
            <a:endParaRPr lang="en-US" sz="1800" smtClean="0">
              <a:latin typeface="Times New Roman" pitchFamily="18" charset="0"/>
              <a:cs typeface="Times New Roman" pitchFamily="18" charset="0"/>
            </a:endParaRPr>
          </a:p>
          <a:p>
            <a:pPr marL="0" indent="0">
              <a:buFont typeface="Arial" pitchFamily="34" charset="0"/>
              <a:buNone/>
            </a:pPr>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31 Picture Prompts: Inference ideas | picture prompts, inference, inference  pictures"/>
          <p:cNvPicPr>
            <a:picLocks noChangeAspect="1" noChangeArrowheads="1"/>
          </p:cNvPicPr>
          <p:nvPr/>
        </p:nvPicPr>
        <p:blipFill>
          <a:blip r:embed="rId2" cstate="print"/>
          <a:srcRect/>
          <a:stretch>
            <a:fillRect/>
          </a:stretch>
        </p:blipFill>
        <p:spPr bwMode="auto">
          <a:xfrm>
            <a:off x="1077913" y="334963"/>
            <a:ext cx="3657600" cy="2451100"/>
          </a:xfrm>
          <a:prstGeom prst="rect">
            <a:avLst/>
          </a:prstGeom>
          <a:noFill/>
          <a:ln w="9525">
            <a:noFill/>
            <a:miter lim="800000"/>
            <a:headEnd/>
            <a:tailEnd/>
          </a:ln>
        </p:spPr>
      </p:pic>
      <p:pic>
        <p:nvPicPr>
          <p:cNvPr id="57347" name="Picture 4" descr="Examples of Inference"/>
          <p:cNvPicPr>
            <a:picLocks noChangeAspect="1" noChangeArrowheads="1"/>
          </p:cNvPicPr>
          <p:nvPr/>
        </p:nvPicPr>
        <p:blipFill>
          <a:blip r:embed="rId3" cstate="print"/>
          <a:srcRect/>
          <a:stretch>
            <a:fillRect/>
          </a:stretch>
        </p:blipFill>
        <p:spPr bwMode="auto">
          <a:xfrm>
            <a:off x="6096000" y="255588"/>
            <a:ext cx="4356100" cy="2451100"/>
          </a:xfrm>
          <a:prstGeom prst="rect">
            <a:avLst/>
          </a:prstGeom>
          <a:noFill/>
          <a:ln w="9525">
            <a:noFill/>
            <a:miter lim="800000"/>
            <a:headEnd/>
            <a:tailEnd/>
          </a:ln>
        </p:spPr>
      </p:pic>
      <p:pic>
        <p:nvPicPr>
          <p:cNvPr id="57348" name="Picture 6" descr="55 INFERENCE PICTURES ideas | inference pictures, inference, picture prompts"/>
          <p:cNvPicPr>
            <a:picLocks noChangeAspect="1" noChangeArrowheads="1"/>
          </p:cNvPicPr>
          <p:nvPr/>
        </p:nvPicPr>
        <p:blipFill>
          <a:blip r:embed="rId4" cstate="print"/>
          <a:srcRect/>
          <a:stretch>
            <a:fillRect/>
          </a:stretch>
        </p:blipFill>
        <p:spPr bwMode="auto">
          <a:xfrm>
            <a:off x="4165600" y="3521075"/>
            <a:ext cx="3205163" cy="320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noChangeArrowheads="1"/>
          </p:cNvSpPr>
          <p:nvPr>
            <p:ph type="title"/>
          </p:nvPr>
        </p:nvSpPr>
        <p:spPr/>
        <p:txBody>
          <a:bodyPr/>
          <a:lstStyle/>
          <a:p>
            <a:pPr algn="ctr" eaLnBrk="1" hangingPunct="1"/>
            <a:endParaRPr lang="en-US" altLang="en-US" smtClean="0"/>
          </a:p>
        </p:txBody>
      </p:sp>
      <p:sp>
        <p:nvSpPr>
          <p:cNvPr id="3" name="Rectangle 2"/>
          <p:cNvSpPr/>
          <p:nvPr/>
        </p:nvSpPr>
        <p:spPr>
          <a:xfrm>
            <a:off x="2684638" y="638313"/>
            <a:ext cx="6409768" cy="92333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r>
              <a:rPr lang="el-G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ΕΥΧΑΡΙΣΤΟΥΜΕ ΠΟΛΥ</a:t>
            </a:r>
            <a:endPar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Rectangle 3"/>
          <p:cNvSpPr/>
          <p:nvPr/>
        </p:nvSpPr>
        <p:spPr>
          <a:xfrm>
            <a:off x="2514600" y="2967038"/>
            <a:ext cx="7162800" cy="1754187"/>
          </a:xfrm>
          <a:prstGeom prst="rect">
            <a:avLst/>
          </a:prstGeom>
          <a:noFill/>
        </p:spPr>
        <p:txBody>
          <a:bodyPr wrap="none">
            <a:spAutoFit/>
          </a:bodyPr>
          <a:lstStyle/>
          <a:p>
            <a:pPr algn="ctr">
              <a:defRPr/>
            </a:pPr>
            <a:r>
              <a:rPr lang="en-US" sz="5400" dirty="0">
                <a:ln w="0"/>
                <a:effectLst>
                  <a:outerShdw blurRad="38100" dist="19050" dir="2700000" algn="tl" rotWithShape="0">
                    <a:schemeClr val="dk1">
                      <a:alpha val="40000"/>
                    </a:schemeClr>
                  </a:outerShdw>
                </a:effectLst>
              </a:rPr>
              <a:t>1o </a:t>
            </a:r>
            <a:r>
              <a:rPr lang="el-GR" sz="5400" dirty="0">
                <a:ln w="0"/>
                <a:effectLst>
                  <a:outerShdw blurRad="38100" dist="19050" dir="2700000" algn="tl" rotWithShape="0">
                    <a:schemeClr val="dk1">
                      <a:alpha val="40000"/>
                    </a:schemeClr>
                  </a:outerShdw>
                </a:effectLst>
              </a:rPr>
              <a:t>ΚΕΔΑΣΥ Γ΄ΑΘΗΝΑΣ </a:t>
            </a:r>
          </a:p>
          <a:p>
            <a:pPr algn="ctr">
              <a:defRPr/>
            </a:pPr>
            <a:r>
              <a:rPr lang="el-GR" sz="5400" dirty="0">
                <a:ln w="0"/>
                <a:effectLst>
                  <a:outerShdw blurRad="38100" dist="19050" dir="2700000" algn="tl" rotWithShape="0">
                    <a:schemeClr val="dk1">
                      <a:alpha val="40000"/>
                    </a:schemeClr>
                  </a:outerShdw>
                </a:effectLst>
              </a:rPr>
              <a:t>ΛΙΑΚΟΓΓΟΝΑ ΣΤΑΥΡΟΥΛΑ</a:t>
            </a:r>
            <a:endParaRPr lang="en-US" sz="5400" dirty="0">
              <a:ln w="0"/>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noChangeArrowheads="1"/>
          </p:cNvSpPr>
          <p:nvPr>
            <p:ph type="title"/>
          </p:nvPr>
        </p:nvSpPr>
        <p:spPr/>
        <p:txBody>
          <a:bodyPr/>
          <a:lstStyle/>
          <a:p>
            <a:pPr algn="ctr" eaLnBrk="1" hangingPunct="1"/>
            <a:r>
              <a:rPr lang="el-GR" altLang="en-US" b="1" smtClean="0"/>
              <a:t>ΒΙΒΛΙΟΓΡΑΦΙΑ </a:t>
            </a:r>
            <a:endParaRPr lang="en-US" altLang="en-US" b="1" smtClean="0"/>
          </a:p>
        </p:txBody>
      </p:sp>
      <p:sp>
        <p:nvSpPr>
          <p:cNvPr id="3" name="Content Placeholder 2"/>
          <p:cNvSpPr>
            <a:spLocks noGrp="1"/>
          </p:cNvSpPr>
          <p:nvPr>
            <p:ph idx="1"/>
          </p:nvPr>
        </p:nvSpPr>
        <p:spPr/>
        <p:txBody>
          <a:bodyPr/>
          <a:lstStyle/>
          <a:p>
            <a:pPr eaLnBrk="1" hangingPunct="1">
              <a:defRPr/>
            </a:pPr>
            <a:r>
              <a:rPr lang="en-US" sz="2400" dirty="0">
                <a:solidFill>
                  <a:srgbClr val="000000"/>
                </a:solidFill>
                <a:latin typeface="Arial" panose="020B0604020202020204" pitchFamily="34" charset="0"/>
              </a:rPr>
              <a:t>ASHA (2004). A</a:t>
            </a:r>
            <a:r>
              <a:rPr lang="en-US" sz="2400" i="1" dirty="0">
                <a:solidFill>
                  <a:srgbClr val="000000"/>
                </a:solidFill>
                <a:latin typeface="Arial" panose="020B0604020202020204" pitchFamily="34" charset="0"/>
              </a:rPr>
              <a:t>uditory Integration Training [Technical Report]</a:t>
            </a:r>
            <a:r>
              <a:rPr lang="en-US" sz="2400" dirty="0">
                <a:solidFill>
                  <a:srgbClr val="000000"/>
                </a:solidFill>
                <a:latin typeface="Arial" panose="020B0604020202020204" pitchFamily="34" charset="0"/>
              </a:rPr>
              <a:t>. Available from www.asha.org/policy.</a:t>
            </a:r>
          </a:p>
          <a:p>
            <a:pPr eaLnBrk="1" hangingPunct="1">
              <a:defRPr/>
            </a:pPr>
            <a:r>
              <a:rPr lang="en-US" sz="2400" dirty="0">
                <a:solidFill>
                  <a:srgbClr val="000000"/>
                </a:solidFill>
                <a:latin typeface="Arial" panose="020B0604020202020204" pitchFamily="34" charset="0"/>
              </a:rPr>
              <a:t>ASHA (2007a).</a:t>
            </a:r>
            <a:r>
              <a:rPr lang="en-US" sz="2400" i="1" dirty="0">
                <a:solidFill>
                  <a:srgbClr val="000000"/>
                </a:solidFill>
                <a:latin typeface="Arial" panose="020B0604020202020204" pitchFamily="34" charset="0"/>
              </a:rPr>
              <a:t>Childhood Apraxia of Speech [Position Statement]</a:t>
            </a:r>
            <a:r>
              <a:rPr lang="en-US" sz="2400" dirty="0">
                <a:solidFill>
                  <a:srgbClr val="000000"/>
                </a:solidFill>
                <a:latin typeface="Arial" panose="020B0604020202020204" pitchFamily="34" charset="0"/>
              </a:rPr>
              <a:t>. Retrieved February 25, 2008 from www.asha.org/policy.</a:t>
            </a:r>
          </a:p>
          <a:p>
            <a:pPr eaLnBrk="1" hangingPunct="1">
              <a:defRPr/>
            </a:pPr>
            <a:r>
              <a:rPr lang="en-US" sz="2400" dirty="0">
                <a:solidFill>
                  <a:srgbClr val="000000"/>
                </a:solidFill>
                <a:latin typeface="Arial" panose="020B0604020202020204" pitchFamily="34" charset="0"/>
              </a:rPr>
              <a:t>ASHA (2007b).</a:t>
            </a:r>
            <a:r>
              <a:rPr lang="en-US" sz="2400" i="1" dirty="0">
                <a:solidFill>
                  <a:srgbClr val="000000"/>
                </a:solidFill>
                <a:latin typeface="Arial" panose="020B0604020202020204" pitchFamily="34" charset="0"/>
              </a:rPr>
              <a:t>Childhood Apraxia of Speech [Technical Report]</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Retreived</a:t>
            </a:r>
            <a:r>
              <a:rPr lang="en-US" sz="2400" dirty="0">
                <a:solidFill>
                  <a:srgbClr val="000000"/>
                </a:solidFill>
                <a:latin typeface="Arial" panose="020B0604020202020204" pitchFamily="34" charset="0"/>
              </a:rPr>
              <a:t> February 25, 2008 from </a:t>
            </a:r>
            <a:r>
              <a:rPr lang="en-US" sz="2400" dirty="0">
                <a:solidFill>
                  <a:srgbClr val="000000"/>
                </a:solidFill>
                <a:latin typeface="Arial" panose="020B0604020202020204" pitchFamily="34" charset="0"/>
                <a:hlinkClick r:id="rId2"/>
              </a:rPr>
              <a:t>http://www.asha.org/docs/html/TR2007-00278.html</a:t>
            </a:r>
            <a:endParaRPr lang="en-US" sz="2400" dirty="0">
              <a:solidFill>
                <a:srgbClr val="000000"/>
              </a:solidFill>
              <a:latin typeface="Arial" panose="020B0604020202020204" pitchFamily="34" charset="0"/>
            </a:endParaRPr>
          </a:p>
          <a:p>
            <a:pPr eaLnBrk="1" hangingPunct="1">
              <a:defRPr/>
            </a:pPr>
            <a:r>
              <a:rPr lang="en-US" sz="2400" dirty="0">
                <a:solidFill>
                  <a:srgbClr val="000000"/>
                </a:solidFill>
                <a:latin typeface="Arial" panose="020B0604020202020204" pitchFamily="34" charset="0"/>
              </a:rPr>
              <a:t>Broomfield, J., &amp; Dodd, B. (2011). Is speech and language therapy effective for children with primary speech and language impairment? Report of a randomized control trial. </a:t>
            </a:r>
            <a:r>
              <a:rPr lang="en-US" sz="2400" i="1" dirty="0">
                <a:solidFill>
                  <a:srgbClr val="000000"/>
                </a:solidFill>
                <a:latin typeface="Arial" panose="020B0604020202020204" pitchFamily="34" charset="0"/>
              </a:rPr>
              <a:t>International Journal of Language and Communication Disorders</a:t>
            </a:r>
            <a:r>
              <a:rPr lang="en-US" sz="2400" dirty="0">
                <a:solidFill>
                  <a:srgbClr val="000000"/>
                </a:solidFill>
                <a:latin typeface="Arial" panose="020B0604020202020204" pitchFamily="34" charset="0"/>
              </a:rPr>
              <a:t>, </a:t>
            </a:r>
            <a:r>
              <a:rPr lang="en-US" sz="2400" i="1" dirty="0">
                <a:solidFill>
                  <a:srgbClr val="000000"/>
                </a:solidFill>
                <a:latin typeface="Arial" panose="020B0604020202020204" pitchFamily="34" charset="0"/>
              </a:rPr>
              <a:t>46</a:t>
            </a:r>
            <a:r>
              <a:rPr lang="en-US" sz="2400" dirty="0">
                <a:solidFill>
                  <a:srgbClr val="000000"/>
                </a:solidFill>
                <a:latin typeface="Arial" panose="020B0604020202020204" pitchFamily="34" charset="0"/>
              </a:rPr>
              <a:t>(6), 628-640.</a:t>
            </a:r>
          </a:p>
          <a:p>
            <a:pPr marL="0" indent="0" eaLnBrk="1" hangingPunct="1">
              <a:buFont typeface="Arial" pitchFamily="34" charset="0"/>
              <a:buNone/>
              <a:defRPr/>
            </a:pPr>
            <a:endParaRPr lang="en-US" dirty="0">
              <a:solidFill>
                <a:srgbClr val="000000"/>
              </a:solidFill>
              <a:latin typeface="Arial" panose="020B0604020202020204" pitchFamily="34" charset="0"/>
            </a:endParaRPr>
          </a:p>
          <a:p>
            <a:pPr marL="0" indent="0" eaLnBrk="1" hangingPunct="1">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Τίτλος 1"/>
          <p:cNvSpPr>
            <a:spLocks noGrp="1" noChangeArrowheads="1"/>
          </p:cNvSpPr>
          <p:nvPr>
            <p:ph type="title"/>
          </p:nvPr>
        </p:nvSpPr>
        <p:spPr/>
        <p:txBody>
          <a:bodyPr/>
          <a:lstStyle/>
          <a:p>
            <a:pPr algn="ctr"/>
            <a:r>
              <a:rPr lang="el-GR" altLang="en-US" b="1" smtClean="0"/>
              <a:t>ΒΙΒΛΙΟΓΡΑΦΙΑ </a:t>
            </a:r>
            <a:endParaRPr lang="en-US" smtClean="0"/>
          </a:p>
        </p:txBody>
      </p:sp>
      <p:sp>
        <p:nvSpPr>
          <p:cNvPr id="60419" name="Θέση περιεχομένου 2"/>
          <p:cNvSpPr>
            <a:spLocks noGrp="1" noChangeArrowheads="1"/>
          </p:cNvSpPr>
          <p:nvPr>
            <p:ph idx="1"/>
          </p:nvPr>
        </p:nvSpPr>
        <p:spPr/>
        <p:txBody>
          <a:bodyPr/>
          <a:lstStyle/>
          <a:p>
            <a:r>
              <a:rPr lang="en-US" smtClean="0">
                <a:solidFill>
                  <a:srgbClr val="0F1111"/>
                </a:solidFill>
                <a:latin typeface="Amazon Ember"/>
              </a:rPr>
              <a:t> </a:t>
            </a:r>
            <a:r>
              <a:rPr lang="en-US" u="sng" smtClean="0">
                <a:solidFill>
                  <a:srgbClr val="C7511F"/>
                </a:solidFill>
                <a:latin typeface="Amazon Ember"/>
                <a:hlinkClick r:id="rId2"/>
              </a:rPr>
              <a:t>Rhea Paul PhD CCC-SLP</a:t>
            </a:r>
            <a:r>
              <a:rPr lang="en-US" smtClean="0">
                <a:solidFill>
                  <a:srgbClr val="0F1111"/>
                </a:solidFill>
                <a:latin typeface="Amazon Ember"/>
              </a:rPr>
              <a:t> </a:t>
            </a:r>
            <a:r>
              <a:rPr lang="en-US" smtClean="0">
                <a:solidFill>
                  <a:srgbClr val="565959"/>
                </a:solidFill>
                <a:latin typeface="Amazon Ember"/>
              </a:rPr>
              <a:t>, </a:t>
            </a:r>
            <a:r>
              <a:rPr lang="en-US" smtClean="0">
                <a:solidFill>
                  <a:srgbClr val="007185"/>
                </a:solidFill>
                <a:latin typeface="Amazon Ember"/>
                <a:hlinkClick r:id="rId3"/>
              </a:rPr>
              <a:t>Courtenay Norbury DPhil</a:t>
            </a:r>
            <a:r>
              <a:rPr lang="en-US" smtClean="0">
                <a:solidFill>
                  <a:srgbClr val="565959"/>
                </a:solidFill>
                <a:latin typeface="Amazon Ember"/>
              </a:rPr>
              <a:t>, </a:t>
            </a:r>
            <a:r>
              <a:rPr lang="en-US" smtClean="0">
                <a:solidFill>
                  <a:srgbClr val="007185"/>
                </a:solidFill>
                <a:latin typeface="Amazon Ember"/>
                <a:hlinkClick r:id="rId4"/>
              </a:rPr>
              <a:t>Carolyn Gosse PhD CCC-SLP</a:t>
            </a:r>
            <a:r>
              <a:rPr lang="en-US" smtClean="0">
                <a:solidFill>
                  <a:srgbClr val="0F1111"/>
                </a:solidFill>
                <a:latin typeface="Amazon Ember"/>
              </a:rPr>
              <a:t> </a:t>
            </a:r>
            <a:r>
              <a:rPr lang="en-US" b="1" smtClean="0">
                <a:solidFill>
                  <a:srgbClr val="0F1111"/>
                </a:solidFill>
                <a:latin typeface="Amazon Ember"/>
              </a:rPr>
              <a:t>Language Disorders from Infancy through Adolescence: Listening, Speaking, Reading, Writing, and Communicating </a:t>
            </a:r>
            <a:r>
              <a:rPr lang="en-US" b="1" smtClean="0">
                <a:solidFill>
                  <a:srgbClr val="565959"/>
                </a:solidFill>
                <a:latin typeface="Amazon Ember"/>
              </a:rPr>
              <a:t>5th Edition, (2020). </a:t>
            </a:r>
          </a:p>
          <a:p>
            <a:r>
              <a:rPr lang="en-US" u="sng" smtClean="0">
                <a:solidFill>
                  <a:srgbClr val="C7511F"/>
                </a:solidFill>
                <a:latin typeface="Amazon Ember"/>
                <a:hlinkClick r:id="rId5"/>
              </a:rPr>
              <a:t>Kenneth G. Shipley</a:t>
            </a:r>
            <a:r>
              <a:rPr lang="en-US" smtClean="0">
                <a:solidFill>
                  <a:srgbClr val="0F1111"/>
                </a:solidFill>
                <a:latin typeface="Amazon Ember"/>
              </a:rPr>
              <a:t> </a:t>
            </a:r>
            <a:r>
              <a:rPr lang="en-US" smtClean="0">
                <a:solidFill>
                  <a:srgbClr val="565959"/>
                </a:solidFill>
                <a:latin typeface="Amazon Ember"/>
              </a:rPr>
              <a:t>, </a:t>
            </a:r>
            <a:r>
              <a:rPr lang="en-US" smtClean="0">
                <a:solidFill>
                  <a:srgbClr val="007185"/>
                </a:solidFill>
                <a:latin typeface="Amazon Ember"/>
                <a:hlinkClick r:id="rId6"/>
              </a:rPr>
              <a:t>Julie G. McAfee</a:t>
            </a:r>
            <a:r>
              <a:rPr lang="en-US" smtClean="0">
                <a:solidFill>
                  <a:srgbClr val="0F1111"/>
                </a:solidFill>
                <a:latin typeface="Amazon Ember"/>
              </a:rPr>
              <a:t> </a:t>
            </a:r>
            <a:r>
              <a:rPr lang="en-US" smtClean="0">
                <a:solidFill>
                  <a:srgbClr val="565959"/>
                </a:solidFill>
                <a:latin typeface="Amazon Ember"/>
              </a:rPr>
              <a:t>,</a:t>
            </a:r>
            <a:r>
              <a:rPr lang="en-US" b="1" smtClean="0">
                <a:solidFill>
                  <a:srgbClr val="0F1111"/>
                </a:solidFill>
                <a:latin typeface="Amazon Ember"/>
              </a:rPr>
              <a:t>Assessment in Speech-Language Pathology: A Resource Manual </a:t>
            </a:r>
            <a:r>
              <a:rPr lang="en-US" b="1" smtClean="0">
                <a:solidFill>
                  <a:srgbClr val="565959"/>
                </a:solidFill>
                <a:latin typeface="Amazon Ember"/>
              </a:rPr>
              <a:t>5th Edition, 2019). </a:t>
            </a:r>
            <a:endParaRPr lang="en-US" b="1" smtClean="0">
              <a:solidFill>
                <a:srgbClr val="0F1111"/>
              </a:solidFill>
              <a:latin typeface="Amazon Ember"/>
            </a:endParaRPr>
          </a:p>
          <a:p>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796925"/>
            <a:ext cx="10515600" cy="893763"/>
          </a:xfrm>
        </p:spPr>
        <p:txBody>
          <a:bodyPr>
            <a:normAutofit fontScale="90000"/>
          </a:bodyPr>
          <a:lstStyle/>
          <a:p>
            <a:pPr algn="ctr" eaLnBrk="1" hangingPunct="1">
              <a:defRPr/>
            </a:pPr>
            <a:r>
              <a:rPr lang="el-GR" b="1" dirty="0">
                <a:solidFill>
                  <a:schemeClr val="accent1">
                    <a:lumMod val="75000"/>
                  </a:schemeClr>
                </a:solidFill>
              </a:rPr>
              <a:t>ΔΥΣΚΟΛΙΕΣ ΣΤΗ ΜΑΘΗΣΗ ΛΟΓΩ Π</a:t>
            </a:r>
            <a:r>
              <a:rPr lang="en-US" b="1" dirty="0">
                <a:solidFill>
                  <a:schemeClr val="accent1">
                    <a:lumMod val="75000"/>
                  </a:schemeClr>
                </a:solidFill>
              </a:rPr>
              <a:t>.</a:t>
            </a:r>
            <a:r>
              <a:rPr lang="el-GR" b="1" dirty="0">
                <a:solidFill>
                  <a:schemeClr val="accent1">
                    <a:lumMod val="75000"/>
                  </a:schemeClr>
                </a:solidFill>
              </a:rPr>
              <a:t>Λ</a:t>
            </a:r>
            <a:r>
              <a:rPr lang="en-US" b="1" dirty="0">
                <a:solidFill>
                  <a:schemeClr val="accent1">
                    <a:lumMod val="75000"/>
                  </a:schemeClr>
                </a:solidFill>
              </a:rPr>
              <a:t>.</a:t>
            </a:r>
            <a:r>
              <a:rPr lang="el-GR" b="1" dirty="0">
                <a:solidFill>
                  <a:schemeClr val="accent1">
                    <a:lumMod val="75000"/>
                  </a:schemeClr>
                </a:solidFill>
              </a:rPr>
              <a:t>Ο</a:t>
            </a:r>
            <a:r>
              <a:rPr lang="en-US" b="1" dirty="0">
                <a:solidFill>
                  <a:schemeClr val="accent1">
                    <a:lumMod val="75000"/>
                  </a:schemeClr>
                </a:solidFill>
              </a:rPr>
              <a:t>.</a:t>
            </a:r>
            <a:r>
              <a:rPr lang="el-GR" b="1" dirty="0">
                <a:solidFill>
                  <a:schemeClr val="accent1">
                    <a:lumMod val="75000"/>
                  </a:schemeClr>
                </a:solidFill>
              </a:rPr>
              <a:t/>
            </a:r>
            <a:br>
              <a:rPr lang="el-GR" b="1" dirty="0">
                <a:solidFill>
                  <a:schemeClr val="accent1">
                    <a:lumMod val="75000"/>
                  </a:schemeClr>
                </a:solidFill>
              </a:rPr>
            </a:br>
            <a:r>
              <a:rPr lang="en-US" b="1" dirty="0">
                <a:solidFill>
                  <a:schemeClr val="accent1">
                    <a:lumMod val="75000"/>
                  </a:schemeClr>
                </a:solidFill>
              </a:rPr>
              <a:t>LEARNING LANGUAGE DIFFICULTIES </a:t>
            </a:r>
            <a:br>
              <a:rPr lang="en-US" b="1" dirty="0">
                <a:solidFill>
                  <a:schemeClr val="accent1">
                    <a:lumMod val="75000"/>
                  </a:schemeClr>
                </a:solidFill>
              </a:rPr>
            </a:br>
            <a:r>
              <a:rPr lang="en-US" b="1" dirty="0">
                <a:solidFill>
                  <a:schemeClr val="accent1">
                    <a:lumMod val="75000"/>
                  </a:schemeClr>
                </a:solidFill>
              </a:rPr>
              <a:t>LBLD</a:t>
            </a:r>
            <a:r>
              <a:rPr lang="el-GR" b="1" dirty="0">
                <a:solidFill>
                  <a:schemeClr val="accent1">
                    <a:lumMod val="75000"/>
                  </a:schemeClr>
                </a:solidFill>
              </a:rPr>
              <a:t/>
            </a:r>
            <a:br>
              <a:rPr lang="el-GR" b="1" dirty="0">
                <a:solidFill>
                  <a:schemeClr val="accent1">
                    <a:lumMod val="75000"/>
                  </a:schemeClr>
                </a:solidFill>
              </a:rPr>
            </a:br>
            <a:endParaRPr lang="el-GR" dirty="0">
              <a:solidFill>
                <a:schemeClr val="tx2">
                  <a:lumMod val="60000"/>
                  <a:lumOff val="40000"/>
                </a:schemeClr>
              </a:solidFill>
            </a:endParaRPr>
          </a:p>
        </p:txBody>
      </p:sp>
      <p:sp>
        <p:nvSpPr>
          <p:cNvPr id="3" name="2 - Θέση περιεχομένου"/>
          <p:cNvSpPr>
            <a:spLocks noGrp="1" noChangeArrowheads="1"/>
          </p:cNvSpPr>
          <p:nvPr>
            <p:ph idx="1"/>
          </p:nvPr>
        </p:nvSpPr>
        <p:spPr>
          <a:xfrm>
            <a:off x="1389063" y="2622550"/>
            <a:ext cx="10515600" cy="2743200"/>
          </a:xfrm>
        </p:spPr>
        <p:txBody>
          <a:bodyPr/>
          <a:lstStyle/>
          <a:p>
            <a:pPr eaLnBrk="1" hangingPunct="1"/>
            <a:r>
              <a:rPr lang="el-GR" altLang="en-US" sz="3600" smtClean="0"/>
              <a:t>ΤΑ ΠΑΙΔΙΑ ΜΕ </a:t>
            </a:r>
            <a:r>
              <a:rPr lang="en-US" altLang="en-US" sz="3600" smtClean="0"/>
              <a:t>LBLD </a:t>
            </a:r>
            <a:r>
              <a:rPr lang="el-GR" altLang="en-US" sz="3600" smtClean="0"/>
              <a:t>ΕΧΟΥΝ ΣΥΝΗΘΩΣ ΚΑΤΑΛΗΠΤΗ ΟΜΙΛΙΑ</a:t>
            </a:r>
          </a:p>
          <a:p>
            <a:pPr eaLnBrk="1" hangingPunct="1">
              <a:buFont typeface="Arial" pitchFamily="34" charset="0"/>
              <a:buNone/>
            </a:pPr>
            <a:endParaRPr lang="el-GR" altLang="en-US" sz="3600" smtClean="0"/>
          </a:p>
          <a:p>
            <a:pPr eaLnBrk="1" hangingPunct="1"/>
            <a:r>
              <a:rPr lang="el-GR" altLang="en-US" sz="3600" smtClean="0"/>
              <a:t>ΚΑΘΥΣΤΕΡΗΣΗ ΤΗΣ  ΟΜΙΛΙΑΣ ΤΟ 25% </a:t>
            </a:r>
          </a:p>
          <a:p>
            <a:pPr eaLnBrk="1" hangingPunct="1">
              <a:buFont typeface="Arial" pitchFamily="34" charset="0"/>
              <a:buNone/>
            </a:pPr>
            <a:endParaRPr lang="el-GR" altLang="en-US" smtClean="0"/>
          </a:p>
        </p:txBody>
      </p:sp>
      <p:sp>
        <p:nvSpPr>
          <p:cNvPr id="9220" name="TextBox 4"/>
          <p:cNvSpPr txBox="1">
            <a:spLocks noChangeArrowheads="1"/>
          </p:cNvSpPr>
          <p:nvPr/>
        </p:nvSpPr>
        <p:spPr bwMode="auto">
          <a:xfrm>
            <a:off x="8788400" y="5097463"/>
            <a:ext cx="3116263" cy="1200150"/>
          </a:xfrm>
          <a:prstGeom prst="rect">
            <a:avLst/>
          </a:prstGeom>
          <a:noFill/>
          <a:ln w="9525">
            <a:noFill/>
            <a:miter lim="800000"/>
            <a:headEnd/>
            <a:tailEnd/>
          </a:ln>
        </p:spPr>
        <p:txBody>
          <a:bodyPr>
            <a:spAutoFit/>
          </a:bodyPr>
          <a:lstStyle/>
          <a:p>
            <a:pPr eaLnBrk="1" hangingPunct="1"/>
            <a:r>
              <a:rPr lang="el-GR" altLang="en-US" b="1"/>
              <a:t>Πηγή:  </a:t>
            </a:r>
            <a:r>
              <a:rPr lang="en-US" altLang="en-US" b="1"/>
              <a:t>Kenneth G. Shipley, Julie G. Mcfee. An assessment in Speech Language Pathology, a resource manual, 2020 </a:t>
            </a:r>
            <a:endParaRPr lang="el-GR" alt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4738" y="1071563"/>
            <a:ext cx="10515600" cy="530225"/>
          </a:xfrm>
        </p:spPr>
        <p:txBody>
          <a:bodyPr>
            <a:normAutofit fontScale="90000"/>
          </a:bodyPr>
          <a:lstStyle/>
          <a:p>
            <a:pPr algn="ctr" eaLnBrk="1" hangingPunct="1">
              <a:defRPr/>
            </a:pPr>
            <a:r>
              <a:rPr lang="el-GR" b="1" dirty="0">
                <a:solidFill>
                  <a:schemeClr val="accent1">
                    <a:lumMod val="75000"/>
                  </a:schemeClr>
                </a:solidFill>
              </a:rPr>
              <a:t>ΔΥΣΚΟΛΙΕΣ ΣΤΗ ΜΑΘΗΣΗ ΛΟΓΩ Π</a:t>
            </a:r>
            <a:r>
              <a:rPr lang="en-US" b="1" dirty="0">
                <a:solidFill>
                  <a:schemeClr val="accent1">
                    <a:lumMod val="75000"/>
                  </a:schemeClr>
                </a:solidFill>
              </a:rPr>
              <a:t>.</a:t>
            </a:r>
            <a:r>
              <a:rPr lang="el-GR" b="1" dirty="0">
                <a:solidFill>
                  <a:schemeClr val="accent1">
                    <a:lumMod val="75000"/>
                  </a:schemeClr>
                </a:solidFill>
              </a:rPr>
              <a:t>Λ</a:t>
            </a:r>
            <a:r>
              <a:rPr lang="en-US" b="1" dirty="0">
                <a:solidFill>
                  <a:schemeClr val="accent1">
                    <a:lumMod val="75000"/>
                  </a:schemeClr>
                </a:solidFill>
              </a:rPr>
              <a:t>.</a:t>
            </a:r>
            <a:r>
              <a:rPr lang="el-GR" b="1" dirty="0">
                <a:solidFill>
                  <a:schemeClr val="accent1">
                    <a:lumMod val="75000"/>
                  </a:schemeClr>
                </a:solidFill>
              </a:rPr>
              <a:t>Ο</a:t>
            </a:r>
            <a:r>
              <a:rPr lang="en-US" b="1" dirty="0">
                <a:solidFill>
                  <a:schemeClr val="accent1">
                    <a:lumMod val="75000"/>
                  </a:schemeClr>
                </a:solidFill>
              </a:rPr>
              <a:t>.</a:t>
            </a:r>
            <a:r>
              <a:rPr lang="el-GR" b="1" dirty="0">
                <a:solidFill>
                  <a:schemeClr val="accent1">
                    <a:lumMod val="75000"/>
                  </a:schemeClr>
                </a:solidFill>
              </a:rPr>
              <a:t/>
            </a:r>
            <a:br>
              <a:rPr lang="el-GR" b="1" dirty="0">
                <a:solidFill>
                  <a:schemeClr val="accent1">
                    <a:lumMod val="75000"/>
                  </a:schemeClr>
                </a:solidFill>
              </a:rPr>
            </a:br>
            <a:r>
              <a:rPr lang="en-US" b="1" dirty="0">
                <a:solidFill>
                  <a:schemeClr val="accent1">
                    <a:lumMod val="75000"/>
                  </a:schemeClr>
                </a:solidFill>
              </a:rPr>
              <a:t>LEARNING LANGUAGE DIFFICULTIES </a:t>
            </a:r>
            <a:br>
              <a:rPr lang="en-US" b="1" dirty="0">
                <a:solidFill>
                  <a:schemeClr val="accent1">
                    <a:lumMod val="75000"/>
                  </a:schemeClr>
                </a:solidFill>
              </a:rPr>
            </a:br>
            <a:r>
              <a:rPr lang="en-US" b="1" dirty="0">
                <a:solidFill>
                  <a:schemeClr val="accent1">
                    <a:lumMod val="75000"/>
                  </a:schemeClr>
                </a:solidFill>
              </a:rPr>
              <a:t>LBLD</a:t>
            </a:r>
            <a:r>
              <a:rPr lang="el-GR" b="1" dirty="0">
                <a:solidFill>
                  <a:schemeClr val="accent1">
                    <a:lumMod val="75000"/>
                  </a:schemeClr>
                </a:solidFill>
              </a:rPr>
              <a:t/>
            </a:r>
            <a:br>
              <a:rPr lang="el-GR" b="1" dirty="0">
                <a:solidFill>
                  <a:schemeClr val="accent1">
                    <a:lumMod val="75000"/>
                  </a:schemeClr>
                </a:solidFill>
              </a:rPr>
            </a:br>
            <a:endParaRPr lang="el-GR" dirty="0"/>
          </a:p>
        </p:txBody>
      </p:sp>
      <p:sp>
        <p:nvSpPr>
          <p:cNvPr id="3" name="2 - Θέση περιεχομένου"/>
          <p:cNvSpPr>
            <a:spLocks noGrp="1"/>
          </p:cNvSpPr>
          <p:nvPr>
            <p:ph idx="1"/>
          </p:nvPr>
        </p:nvSpPr>
        <p:spPr/>
        <p:txBody>
          <a:bodyPr>
            <a:normAutofit lnSpcReduction="10000"/>
          </a:bodyPr>
          <a:lstStyle/>
          <a:p>
            <a:pPr eaLnBrk="1" hangingPunct="1">
              <a:defRPr/>
            </a:pPr>
            <a:r>
              <a:rPr lang="el-GR" dirty="0"/>
              <a:t>Πολύ λεπτά φωνολογικά ελλείμματα τα οποία δεν γίνονται ορατά σε κάποιον μη εκπαιδευμένο και τα οποία μπορούν να  οδηγήσουν σε δυσκολίες στη φωνολογική κωδικοποίηση.</a:t>
            </a:r>
          </a:p>
          <a:p>
            <a:pPr marL="0" indent="0" eaLnBrk="1" hangingPunct="1">
              <a:buFont typeface="Arial" pitchFamily="34" charset="0"/>
              <a:buNone/>
              <a:defRPr/>
            </a:pPr>
            <a:r>
              <a:rPr lang="el-GR" dirty="0"/>
              <a:t>Πιο συγκεκριμένα: </a:t>
            </a:r>
          </a:p>
          <a:p>
            <a:pPr lvl="1" eaLnBrk="1" hangingPunct="1">
              <a:defRPr/>
            </a:pPr>
            <a:r>
              <a:rPr lang="el-GR" dirty="0"/>
              <a:t>Στην παραγωγή πολύπλοκών φωνολογικών λεκτικών δειγμάτων (σιδηρόδρομος, κινηματογράφος ή σε φράσεις όπου εμπεριέχουν σύνθετη φωνολογική δομή συμπλεγμάτων </a:t>
            </a:r>
            <a:r>
              <a:rPr lang="el-GR" dirty="0" err="1"/>
              <a:t>π.χ</a:t>
            </a:r>
            <a:r>
              <a:rPr lang="el-GR" dirty="0"/>
              <a:t> διευθυντής, ορχήστρα, εκστρατεία, εκδρομή), στην παραγωγή πολυσύλλαβων λέξεων(σκαντζόχοιρος, βιβλιοθήκη </a:t>
            </a:r>
            <a:r>
              <a:rPr lang="el-GR" dirty="0" err="1"/>
              <a:t>κτλ</a:t>
            </a:r>
            <a:r>
              <a:rPr lang="el-GR" dirty="0"/>
              <a:t>)</a:t>
            </a:r>
          </a:p>
          <a:p>
            <a:pPr lvl="1" eaLnBrk="1" hangingPunct="1">
              <a:defRPr/>
            </a:pPr>
            <a:r>
              <a:rPr lang="el-GR" dirty="0">
                <a:solidFill>
                  <a:srgbClr val="7030A0"/>
                </a:solidFill>
              </a:rPr>
              <a:t>Μη αναμενόμενες αναπτυξιακά φωνολογικές διεργασίες: </a:t>
            </a:r>
            <a:r>
              <a:rPr lang="el-GR" dirty="0" err="1">
                <a:solidFill>
                  <a:srgbClr val="7030A0"/>
                </a:solidFill>
              </a:rPr>
              <a:t>Χειλικοποίηση</a:t>
            </a:r>
            <a:r>
              <a:rPr lang="el-GR" dirty="0">
                <a:solidFill>
                  <a:srgbClr val="7030A0"/>
                </a:solidFill>
              </a:rPr>
              <a:t>(Θεία Φανή – </a:t>
            </a:r>
            <a:r>
              <a:rPr lang="el-GR" dirty="0" err="1">
                <a:solidFill>
                  <a:srgbClr val="7030A0"/>
                </a:solidFill>
              </a:rPr>
              <a:t>Φεία</a:t>
            </a:r>
            <a:r>
              <a:rPr lang="el-GR" dirty="0">
                <a:solidFill>
                  <a:srgbClr val="7030A0"/>
                </a:solidFill>
              </a:rPr>
              <a:t> Φανή, Βόδι βόσκει – </a:t>
            </a:r>
            <a:r>
              <a:rPr lang="el-GR" dirty="0" err="1">
                <a:solidFill>
                  <a:srgbClr val="7030A0"/>
                </a:solidFill>
              </a:rPr>
              <a:t>βόβι</a:t>
            </a:r>
            <a:r>
              <a:rPr lang="el-GR" dirty="0">
                <a:solidFill>
                  <a:srgbClr val="7030A0"/>
                </a:solidFill>
              </a:rPr>
              <a:t> βόσκει, δεν επηρεάζουν σημαντικά την καταληπτότητα της ομιλίας αλλά υποδηλώνουν δυσκολίες στην εδραίωση του φωνολογικού συστήματος)</a:t>
            </a:r>
          </a:p>
          <a:p>
            <a:pPr eaLnBrk="1" hangingPunct="1">
              <a:defRPr/>
            </a:pP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65188" y="273050"/>
            <a:ext cx="10515600" cy="1325563"/>
          </a:xfrm>
        </p:spPr>
        <p:txBody>
          <a:bodyPr>
            <a:normAutofit fontScale="90000"/>
          </a:bodyPr>
          <a:lstStyle/>
          <a:p>
            <a:pPr algn="ctr" eaLnBrk="1" hangingPunct="1">
              <a:defRPr/>
            </a:pPr>
            <a:r>
              <a:rPr lang="el-GR" b="1" dirty="0">
                <a:solidFill>
                  <a:schemeClr val="accent1">
                    <a:lumMod val="75000"/>
                  </a:schemeClr>
                </a:solidFill>
              </a:rPr>
              <a:t/>
            </a:r>
            <a:br>
              <a:rPr lang="el-GR" b="1" dirty="0">
                <a:solidFill>
                  <a:schemeClr val="accent1">
                    <a:lumMod val="75000"/>
                  </a:schemeClr>
                </a:solidFill>
              </a:rPr>
            </a:br>
            <a:r>
              <a:rPr lang="el-GR" b="1" dirty="0">
                <a:solidFill>
                  <a:schemeClr val="accent1">
                    <a:lumMod val="75000"/>
                  </a:schemeClr>
                </a:solidFill>
              </a:rPr>
              <a:t>ΔΥΣΚΟΛΙΕΣ ΣΤΗ ΜΑΘΗΣΗ ΛΟΓΩ Π</a:t>
            </a:r>
            <a:r>
              <a:rPr lang="en-US" b="1" dirty="0">
                <a:solidFill>
                  <a:schemeClr val="accent1">
                    <a:lumMod val="75000"/>
                  </a:schemeClr>
                </a:solidFill>
              </a:rPr>
              <a:t>.</a:t>
            </a:r>
            <a:r>
              <a:rPr lang="el-GR" b="1" dirty="0">
                <a:solidFill>
                  <a:schemeClr val="accent1">
                    <a:lumMod val="75000"/>
                  </a:schemeClr>
                </a:solidFill>
              </a:rPr>
              <a:t>Λ</a:t>
            </a:r>
            <a:r>
              <a:rPr lang="en-US" b="1" dirty="0">
                <a:solidFill>
                  <a:schemeClr val="accent1">
                    <a:lumMod val="75000"/>
                  </a:schemeClr>
                </a:solidFill>
              </a:rPr>
              <a:t>.</a:t>
            </a:r>
            <a:r>
              <a:rPr lang="el-GR" b="1" dirty="0">
                <a:solidFill>
                  <a:schemeClr val="accent1">
                    <a:lumMod val="75000"/>
                  </a:schemeClr>
                </a:solidFill>
              </a:rPr>
              <a:t>Ο</a:t>
            </a:r>
            <a:r>
              <a:rPr lang="en-US" b="1" dirty="0">
                <a:solidFill>
                  <a:schemeClr val="accent1">
                    <a:lumMod val="75000"/>
                  </a:schemeClr>
                </a:solidFill>
              </a:rPr>
              <a:t>.</a:t>
            </a:r>
            <a:r>
              <a:rPr lang="el-GR" b="1" dirty="0">
                <a:solidFill>
                  <a:schemeClr val="accent1">
                    <a:lumMod val="75000"/>
                  </a:schemeClr>
                </a:solidFill>
              </a:rPr>
              <a:t/>
            </a:r>
            <a:br>
              <a:rPr lang="el-GR" b="1" dirty="0">
                <a:solidFill>
                  <a:schemeClr val="accent1">
                    <a:lumMod val="75000"/>
                  </a:schemeClr>
                </a:solidFill>
              </a:rPr>
            </a:br>
            <a:r>
              <a:rPr lang="en-US" b="1" dirty="0">
                <a:solidFill>
                  <a:schemeClr val="accent1">
                    <a:lumMod val="75000"/>
                  </a:schemeClr>
                </a:solidFill>
              </a:rPr>
              <a:t>LEARNING LANGUAGE DIFFICULTIES </a:t>
            </a:r>
            <a:br>
              <a:rPr lang="en-US" b="1" dirty="0">
                <a:solidFill>
                  <a:schemeClr val="accent1">
                    <a:lumMod val="75000"/>
                  </a:schemeClr>
                </a:solidFill>
              </a:rPr>
            </a:br>
            <a:r>
              <a:rPr lang="en-US" b="1" dirty="0">
                <a:solidFill>
                  <a:schemeClr val="accent1">
                    <a:lumMod val="75000"/>
                  </a:schemeClr>
                </a:solidFill>
              </a:rPr>
              <a:t>LLD</a:t>
            </a:r>
            <a:r>
              <a:rPr lang="el-GR" b="1" dirty="0">
                <a:solidFill>
                  <a:schemeClr val="accent1">
                    <a:lumMod val="75000"/>
                  </a:schemeClr>
                </a:solidFill>
              </a:rPr>
              <a:t/>
            </a:r>
            <a:br>
              <a:rPr lang="el-GR" b="1" dirty="0">
                <a:solidFill>
                  <a:schemeClr val="accent1">
                    <a:lumMod val="75000"/>
                  </a:schemeClr>
                </a:solidFill>
              </a:rPr>
            </a:br>
            <a:endParaRPr lang="el-GR" dirty="0"/>
          </a:p>
        </p:txBody>
      </p:sp>
      <p:sp>
        <p:nvSpPr>
          <p:cNvPr id="13315" name="2 - Θέση περιεχομένου"/>
          <p:cNvSpPr>
            <a:spLocks noGrp="1" noChangeArrowheads="1"/>
          </p:cNvSpPr>
          <p:nvPr>
            <p:ph idx="1"/>
          </p:nvPr>
        </p:nvSpPr>
        <p:spPr>
          <a:xfrm>
            <a:off x="865188" y="1631950"/>
            <a:ext cx="10515600" cy="2551113"/>
          </a:xfrm>
        </p:spPr>
        <p:txBody>
          <a:bodyPr/>
          <a:lstStyle/>
          <a:p>
            <a:pPr marL="342900" lvl="1" indent="-342900" eaLnBrk="1" hangingPunct="1"/>
            <a:r>
              <a:rPr lang="el-GR" altLang="en-US" smtClean="0"/>
              <a:t>Φωνολογική ενημερότητα: η ικανότητα να διαχωρίζουμε τις λέξεις σε ήχους και να δημιουργούμε λέξεις από ήχους. Η φωνολογική ενημερότητα, ουσιαστικά, είναι η σημαντικότερη αιτία για τις δυσκολίες που αντιμετωπίζουν τα παιδιά κατά τη διαδικασία της κατάκτησης της ανάγνωσης. Η φωνολογική ενημερότητα είναι </a:t>
            </a:r>
            <a:r>
              <a:rPr lang="el-GR" altLang="en-US" smtClean="0">
                <a:solidFill>
                  <a:srgbClr val="C00000"/>
                </a:solidFill>
              </a:rPr>
              <a:t>γλωσσολογική ικανότητα </a:t>
            </a:r>
            <a:r>
              <a:rPr lang="el-GR" altLang="en-US" smtClean="0"/>
              <a:t>(</a:t>
            </a:r>
            <a:r>
              <a:rPr lang="en-US" altLang="en-US" smtClean="0"/>
              <a:t>linguistic ability</a:t>
            </a:r>
            <a:r>
              <a:rPr lang="el-GR" altLang="en-US" smtClean="0"/>
              <a:t>), οπότε αν υπάρχει πρόβλημα στη φωνολογική ενημερότητα τότε έχουμε ένα προγνωστικό παράγοντα για μαθησιακή δυσκολία.</a:t>
            </a:r>
          </a:p>
          <a:p>
            <a:pPr eaLnBrk="1" hangingPunct="1">
              <a:buFont typeface="Arial" pitchFamily="34" charset="0"/>
              <a:buNone/>
            </a:pPr>
            <a:endParaRPr lang="el-GR" altLang="en-US" smtClean="0"/>
          </a:p>
        </p:txBody>
      </p:sp>
      <p:pic>
        <p:nvPicPr>
          <p:cNvPr id="13316" name="Picture 2" descr="http://www.uppergwynedd.org/images/leaf.jpg"/>
          <p:cNvPicPr>
            <a:picLocks noChangeAspect="1" noChangeArrowheads="1"/>
          </p:cNvPicPr>
          <p:nvPr/>
        </p:nvPicPr>
        <p:blipFill>
          <a:blip r:embed="rId3" r:link="rId4" cstate="print"/>
          <a:srcRect/>
          <a:stretch>
            <a:fillRect/>
          </a:stretch>
        </p:blipFill>
        <p:spPr bwMode="auto">
          <a:xfrm>
            <a:off x="2382838" y="4216400"/>
            <a:ext cx="1157287" cy="1157288"/>
          </a:xfrm>
          <a:prstGeom prst="rect">
            <a:avLst/>
          </a:prstGeom>
          <a:noFill/>
          <a:ln w="9525">
            <a:noFill/>
            <a:miter lim="800000"/>
            <a:headEnd/>
            <a:tailEnd/>
          </a:ln>
        </p:spPr>
      </p:pic>
      <p:pic>
        <p:nvPicPr>
          <p:cNvPr id="13317" name="Picture 4" descr="http://www.organic-city.com/apple.jpg/apple-full.jpg"/>
          <p:cNvPicPr>
            <a:picLocks noChangeAspect="1" noChangeArrowheads="1"/>
          </p:cNvPicPr>
          <p:nvPr/>
        </p:nvPicPr>
        <p:blipFill>
          <a:blip r:embed="rId5" r:link="rId6" cstate="print"/>
          <a:srcRect/>
          <a:stretch>
            <a:fillRect/>
          </a:stretch>
        </p:blipFill>
        <p:spPr bwMode="auto">
          <a:xfrm>
            <a:off x="4275138" y="4216400"/>
            <a:ext cx="1311275" cy="1319213"/>
          </a:xfrm>
          <a:prstGeom prst="rect">
            <a:avLst/>
          </a:prstGeom>
          <a:noFill/>
          <a:ln w="9525">
            <a:noFill/>
            <a:miter lim="800000"/>
            <a:headEnd/>
            <a:tailEnd/>
          </a:ln>
        </p:spPr>
      </p:pic>
      <p:pic>
        <p:nvPicPr>
          <p:cNvPr id="13318" name="Picture 5" descr="http://www.global-b2b-network.com/direct/dbimage/50233235/Shoe_Box.jpg"/>
          <p:cNvPicPr>
            <a:picLocks noChangeAspect="1" noChangeArrowheads="1"/>
          </p:cNvPicPr>
          <p:nvPr/>
        </p:nvPicPr>
        <p:blipFill>
          <a:blip r:embed="rId7" r:link="rId8" cstate="print"/>
          <a:srcRect/>
          <a:stretch>
            <a:fillRect/>
          </a:stretch>
        </p:blipFill>
        <p:spPr bwMode="auto">
          <a:xfrm>
            <a:off x="2503488" y="5526088"/>
            <a:ext cx="1157287" cy="1157287"/>
          </a:xfrm>
          <a:prstGeom prst="rect">
            <a:avLst/>
          </a:prstGeom>
          <a:noFill/>
          <a:ln w="9525">
            <a:noFill/>
            <a:miter lim="800000"/>
            <a:headEnd/>
            <a:tailEnd/>
          </a:ln>
        </p:spPr>
      </p:pic>
      <p:pic>
        <p:nvPicPr>
          <p:cNvPr id="13319" name="Picture 6" descr="http://dsp.imageg.net/graphics/product_images/p3660312p275w.jpg"/>
          <p:cNvPicPr>
            <a:picLocks noChangeAspect="1" noChangeArrowheads="1"/>
          </p:cNvPicPr>
          <p:nvPr/>
        </p:nvPicPr>
        <p:blipFill>
          <a:blip r:embed="rId9" r:link="rId10" cstate="print"/>
          <a:srcRect/>
          <a:stretch>
            <a:fillRect/>
          </a:stretch>
        </p:blipFill>
        <p:spPr bwMode="auto">
          <a:xfrm>
            <a:off x="8059738" y="4087813"/>
            <a:ext cx="850900" cy="850900"/>
          </a:xfrm>
          <a:prstGeom prst="rect">
            <a:avLst/>
          </a:prstGeom>
          <a:noFill/>
          <a:ln w="9525">
            <a:noFill/>
            <a:miter lim="800000"/>
            <a:headEnd/>
            <a:tailEnd/>
          </a:ln>
        </p:spPr>
      </p:pic>
      <p:pic>
        <p:nvPicPr>
          <p:cNvPr id="13320" name="Picture 7" descr="http://www.labb.org/hass/button4.gif"/>
          <p:cNvPicPr>
            <a:picLocks noChangeAspect="1" noChangeArrowheads="1"/>
          </p:cNvPicPr>
          <p:nvPr/>
        </p:nvPicPr>
        <p:blipFill>
          <a:blip r:embed="rId11" r:link="rId12" cstate="print"/>
          <a:srcRect/>
          <a:stretch>
            <a:fillRect/>
          </a:stretch>
        </p:blipFill>
        <p:spPr bwMode="auto">
          <a:xfrm>
            <a:off x="4303713" y="5588000"/>
            <a:ext cx="996950" cy="1011238"/>
          </a:xfrm>
          <a:prstGeom prst="rect">
            <a:avLst/>
          </a:prstGeom>
          <a:noFill/>
          <a:ln w="9525">
            <a:noFill/>
            <a:miter lim="800000"/>
            <a:headEnd/>
            <a:tailEnd/>
          </a:ln>
        </p:spPr>
      </p:pic>
      <p:pic>
        <p:nvPicPr>
          <p:cNvPr id="13321" name="Picture 3" descr="http://www.vrc.gr:8080/k-clusters/graphics/wood/l_001_img_002.jpg"/>
          <p:cNvPicPr>
            <a:picLocks noChangeAspect="1" noChangeArrowheads="1"/>
          </p:cNvPicPr>
          <p:nvPr/>
        </p:nvPicPr>
        <p:blipFill>
          <a:blip r:embed="rId13" r:link="rId14" cstate="print"/>
          <a:srcRect/>
          <a:stretch>
            <a:fillRect/>
          </a:stretch>
        </p:blipFill>
        <p:spPr bwMode="auto">
          <a:xfrm>
            <a:off x="8059738" y="5227638"/>
            <a:ext cx="9429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eaLnBrk="1" hangingPunct="1">
              <a:defRPr/>
            </a:pPr>
            <a:r>
              <a:rPr lang="en-US" b="1" dirty="0">
                <a:solidFill>
                  <a:schemeClr val="accent1">
                    <a:lumMod val="75000"/>
                  </a:schemeClr>
                </a:solidFill>
              </a:rPr>
              <a:t/>
            </a:r>
            <a:br>
              <a:rPr lang="en-US" b="1" dirty="0">
                <a:solidFill>
                  <a:schemeClr val="accent1">
                    <a:lumMod val="75000"/>
                  </a:schemeClr>
                </a:solidFill>
              </a:rPr>
            </a:br>
            <a:r>
              <a:rPr lang="el-GR" b="1" dirty="0">
                <a:solidFill>
                  <a:schemeClr val="accent1">
                    <a:lumMod val="75000"/>
                  </a:schemeClr>
                </a:solidFill>
              </a:rPr>
              <a:t>ΔΥΣΚΟΛΙΕΣ ΣΤΗ ΜΑΘΗΣΗ ΛΟΓΩ Π</a:t>
            </a:r>
            <a:r>
              <a:rPr lang="en-US" b="1" dirty="0">
                <a:solidFill>
                  <a:schemeClr val="accent1">
                    <a:lumMod val="75000"/>
                  </a:schemeClr>
                </a:solidFill>
              </a:rPr>
              <a:t>.</a:t>
            </a:r>
            <a:r>
              <a:rPr lang="el-GR" b="1" dirty="0">
                <a:solidFill>
                  <a:schemeClr val="accent1">
                    <a:lumMod val="75000"/>
                  </a:schemeClr>
                </a:solidFill>
              </a:rPr>
              <a:t>Λ</a:t>
            </a:r>
            <a:r>
              <a:rPr lang="en-US" b="1" dirty="0">
                <a:solidFill>
                  <a:schemeClr val="accent1">
                    <a:lumMod val="75000"/>
                  </a:schemeClr>
                </a:solidFill>
              </a:rPr>
              <a:t>.</a:t>
            </a:r>
            <a:r>
              <a:rPr lang="el-GR" b="1" dirty="0">
                <a:solidFill>
                  <a:schemeClr val="accent1">
                    <a:lumMod val="75000"/>
                  </a:schemeClr>
                </a:solidFill>
              </a:rPr>
              <a:t>Ο</a:t>
            </a:r>
            <a:r>
              <a:rPr lang="en-US" b="1" dirty="0">
                <a:solidFill>
                  <a:schemeClr val="accent1">
                    <a:lumMod val="75000"/>
                  </a:schemeClr>
                </a:solidFill>
              </a:rPr>
              <a:t>.</a:t>
            </a:r>
            <a:r>
              <a:rPr lang="el-GR" b="1" dirty="0">
                <a:solidFill>
                  <a:schemeClr val="accent1">
                    <a:lumMod val="75000"/>
                  </a:schemeClr>
                </a:solidFill>
              </a:rPr>
              <a:t/>
            </a:r>
            <a:br>
              <a:rPr lang="el-GR" b="1" dirty="0">
                <a:solidFill>
                  <a:schemeClr val="accent1">
                    <a:lumMod val="75000"/>
                  </a:schemeClr>
                </a:solidFill>
              </a:rPr>
            </a:br>
            <a:r>
              <a:rPr lang="en-US" b="1" dirty="0">
                <a:solidFill>
                  <a:schemeClr val="accent1">
                    <a:lumMod val="75000"/>
                  </a:schemeClr>
                </a:solidFill>
              </a:rPr>
              <a:t>LEARNING LANGUAGE DIFFICULTIES </a:t>
            </a:r>
            <a:br>
              <a:rPr lang="en-US" b="1" dirty="0">
                <a:solidFill>
                  <a:schemeClr val="accent1">
                    <a:lumMod val="75000"/>
                  </a:schemeClr>
                </a:solidFill>
              </a:rPr>
            </a:br>
            <a:r>
              <a:rPr lang="en-US" b="1" dirty="0">
                <a:solidFill>
                  <a:schemeClr val="accent1">
                    <a:lumMod val="75000"/>
                  </a:schemeClr>
                </a:solidFill>
              </a:rPr>
              <a:t>LBLD</a:t>
            </a:r>
            <a:r>
              <a:rPr lang="el-GR" b="1" dirty="0">
                <a:solidFill>
                  <a:schemeClr val="accent1">
                    <a:lumMod val="75000"/>
                  </a:schemeClr>
                </a:solidFill>
              </a:rPr>
              <a:t/>
            </a:r>
            <a:br>
              <a:rPr lang="el-GR" b="1" dirty="0">
                <a:solidFill>
                  <a:schemeClr val="accent1">
                    <a:lumMod val="75000"/>
                  </a:schemeClr>
                </a:solidFill>
              </a:rPr>
            </a:br>
            <a:endParaRPr lang="el-GR" dirty="0"/>
          </a:p>
        </p:txBody>
      </p:sp>
      <p:sp>
        <p:nvSpPr>
          <p:cNvPr id="15363" name="2 - Θέση περιεχομένου"/>
          <p:cNvSpPr>
            <a:spLocks noGrp="1" noChangeArrowheads="1"/>
          </p:cNvSpPr>
          <p:nvPr>
            <p:ph idx="1"/>
          </p:nvPr>
        </p:nvSpPr>
        <p:spPr/>
        <p:txBody>
          <a:bodyPr/>
          <a:lstStyle/>
          <a:p>
            <a:pPr marL="342900" lvl="1" indent="-342900" eaLnBrk="1" hangingPunct="1"/>
            <a:r>
              <a:rPr lang="en-US" altLang="en-US" smtClean="0"/>
              <a:t>A</a:t>
            </a:r>
            <a:r>
              <a:rPr lang="el-GR" altLang="en-US" smtClean="0"/>
              <a:t>κουστική Λεκτική μνήμη (</a:t>
            </a:r>
            <a:r>
              <a:rPr lang="en-US" altLang="en-US" smtClean="0"/>
              <a:t>verbal memory</a:t>
            </a:r>
            <a:r>
              <a:rPr lang="el-GR" altLang="en-US" smtClean="0"/>
              <a:t>), δυσκολία σε δραστηριότητες βραχύχρονης ακουστικής γλωσσικής μνήμης: δυσκολία στην γρήγορη κατονομασία αυθόρμητου λόγου (μέρες της εβδομάδας, μήνες κτλ, επανάληψη ψευδολέξεων), δυσκολία στην επανάληψη γλωσσικών εντολών. </a:t>
            </a:r>
          </a:p>
          <a:p>
            <a:pPr marL="342900" lvl="1" indent="-342900" eaLnBrk="1" hangingPunct="1"/>
            <a:r>
              <a:rPr lang="el-GR" altLang="en-US" smtClean="0"/>
              <a:t>Συνήθως μαθητές με </a:t>
            </a:r>
            <a:r>
              <a:rPr lang="en-US" altLang="en-US" smtClean="0"/>
              <a:t>L</a:t>
            </a:r>
            <a:r>
              <a:rPr lang="el-GR" altLang="en-US" smtClean="0"/>
              <a:t>Β</a:t>
            </a:r>
            <a:r>
              <a:rPr lang="en-US" altLang="en-US" smtClean="0"/>
              <a:t>LD </a:t>
            </a:r>
            <a:r>
              <a:rPr lang="el-GR" altLang="en-US" b="1" smtClean="0"/>
              <a:t>δεν</a:t>
            </a:r>
            <a:r>
              <a:rPr lang="el-GR" altLang="en-US" smtClean="0"/>
              <a:t> αντιμετωπίζουν προβλήματα σε </a:t>
            </a:r>
            <a:r>
              <a:rPr lang="el-GR" altLang="en-US" b="1" smtClean="0"/>
              <a:t>μη λεκτικά </a:t>
            </a:r>
            <a:r>
              <a:rPr lang="el-GR" altLang="en-US" smtClean="0"/>
              <a:t>ακουστικά ερεθίσματα ή σε περιβαλλοντικούς ήχους. </a:t>
            </a:r>
          </a:p>
          <a:p>
            <a:pPr eaLnBrk="1" hangingPunct="1">
              <a:buFont typeface="Arial" pitchFamily="34" charset="0"/>
              <a:buNone/>
            </a:pPr>
            <a:endParaRPr lang="el-GR" altLang="en-US" smtClean="0"/>
          </a:p>
        </p:txBody>
      </p:sp>
      <p:pic>
        <p:nvPicPr>
          <p:cNvPr id="15364" name="3 - Εικόνα" descr="CA45I7WP.jpg"/>
          <p:cNvPicPr>
            <a:picLocks noChangeAspect="1" noChangeArrowheads="1"/>
          </p:cNvPicPr>
          <p:nvPr/>
        </p:nvPicPr>
        <p:blipFill>
          <a:blip r:embed="rId3" cstate="print"/>
          <a:srcRect/>
          <a:stretch>
            <a:fillRect/>
          </a:stretch>
        </p:blipFill>
        <p:spPr bwMode="auto">
          <a:xfrm>
            <a:off x="6096000" y="4002088"/>
            <a:ext cx="2016125" cy="1947862"/>
          </a:xfrm>
          <a:prstGeom prst="rect">
            <a:avLst/>
          </a:prstGeom>
          <a:noFill/>
          <a:ln w="9525">
            <a:noFill/>
            <a:miter lim="800000"/>
            <a:headEnd/>
            <a:tailEnd/>
          </a:ln>
        </p:spPr>
      </p:pic>
      <p:pic>
        <p:nvPicPr>
          <p:cNvPr id="15365" name="4 - Εικόνα" descr="CAYH49W1.jpg"/>
          <p:cNvPicPr>
            <a:picLocks noChangeAspect="1" noChangeArrowheads="1"/>
          </p:cNvPicPr>
          <p:nvPr/>
        </p:nvPicPr>
        <p:blipFill>
          <a:blip r:embed="rId4" cstate="print"/>
          <a:srcRect/>
          <a:stretch>
            <a:fillRect/>
          </a:stretch>
        </p:blipFill>
        <p:spPr bwMode="auto">
          <a:xfrm>
            <a:off x="4479925" y="4002088"/>
            <a:ext cx="1616075"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eaLnBrk="1" hangingPunct="1">
              <a:defRPr/>
            </a:pPr>
            <a:r>
              <a:rPr lang="el-GR" b="1" dirty="0">
                <a:solidFill>
                  <a:schemeClr val="accent1">
                    <a:lumMod val="75000"/>
                  </a:schemeClr>
                </a:solidFill>
              </a:rPr>
              <a:t/>
            </a:r>
            <a:br>
              <a:rPr lang="el-GR" b="1" dirty="0">
                <a:solidFill>
                  <a:schemeClr val="accent1">
                    <a:lumMod val="75000"/>
                  </a:schemeClr>
                </a:solidFill>
              </a:rPr>
            </a:br>
            <a:r>
              <a:rPr lang="el-GR" b="1" dirty="0">
                <a:solidFill>
                  <a:schemeClr val="accent1">
                    <a:lumMod val="75000"/>
                  </a:schemeClr>
                </a:solidFill>
              </a:rPr>
              <a:t>ΔΥΣΚΟΛΙΕΣ ΣΤΗ ΜΑΘΗΣΗ ΛΟΓΩ Π</a:t>
            </a:r>
            <a:r>
              <a:rPr lang="en-US" b="1" dirty="0">
                <a:solidFill>
                  <a:schemeClr val="accent1">
                    <a:lumMod val="75000"/>
                  </a:schemeClr>
                </a:solidFill>
              </a:rPr>
              <a:t>.</a:t>
            </a:r>
            <a:r>
              <a:rPr lang="el-GR" b="1" dirty="0">
                <a:solidFill>
                  <a:schemeClr val="accent1">
                    <a:lumMod val="75000"/>
                  </a:schemeClr>
                </a:solidFill>
              </a:rPr>
              <a:t>Λ</a:t>
            </a:r>
            <a:r>
              <a:rPr lang="en-US" b="1" dirty="0">
                <a:solidFill>
                  <a:schemeClr val="accent1">
                    <a:lumMod val="75000"/>
                  </a:schemeClr>
                </a:solidFill>
              </a:rPr>
              <a:t>.</a:t>
            </a:r>
            <a:r>
              <a:rPr lang="el-GR" b="1" dirty="0">
                <a:solidFill>
                  <a:schemeClr val="accent1">
                    <a:lumMod val="75000"/>
                  </a:schemeClr>
                </a:solidFill>
              </a:rPr>
              <a:t>Ο</a:t>
            </a:r>
            <a:r>
              <a:rPr lang="en-US" b="1" dirty="0">
                <a:solidFill>
                  <a:schemeClr val="accent1">
                    <a:lumMod val="75000"/>
                  </a:schemeClr>
                </a:solidFill>
              </a:rPr>
              <a:t>.</a:t>
            </a:r>
            <a:r>
              <a:rPr lang="el-GR" b="1" dirty="0">
                <a:solidFill>
                  <a:schemeClr val="accent1">
                    <a:lumMod val="75000"/>
                  </a:schemeClr>
                </a:solidFill>
              </a:rPr>
              <a:t/>
            </a:r>
            <a:br>
              <a:rPr lang="el-GR" b="1" dirty="0">
                <a:solidFill>
                  <a:schemeClr val="accent1">
                    <a:lumMod val="75000"/>
                  </a:schemeClr>
                </a:solidFill>
              </a:rPr>
            </a:br>
            <a:r>
              <a:rPr lang="en-US" b="1" dirty="0">
                <a:solidFill>
                  <a:schemeClr val="accent1">
                    <a:lumMod val="75000"/>
                  </a:schemeClr>
                </a:solidFill>
              </a:rPr>
              <a:t>LEARNING LANGUAGE DIFFICULTIES </a:t>
            </a:r>
            <a:br>
              <a:rPr lang="en-US" b="1" dirty="0">
                <a:solidFill>
                  <a:schemeClr val="accent1">
                    <a:lumMod val="75000"/>
                  </a:schemeClr>
                </a:solidFill>
              </a:rPr>
            </a:br>
            <a:r>
              <a:rPr lang="en-US" b="1" dirty="0">
                <a:solidFill>
                  <a:schemeClr val="accent1">
                    <a:lumMod val="75000"/>
                  </a:schemeClr>
                </a:solidFill>
              </a:rPr>
              <a:t>L</a:t>
            </a:r>
            <a:r>
              <a:rPr lang="el-GR" b="1" dirty="0">
                <a:solidFill>
                  <a:schemeClr val="accent1">
                    <a:lumMod val="75000"/>
                  </a:schemeClr>
                </a:solidFill>
              </a:rPr>
              <a:t>Β</a:t>
            </a:r>
            <a:r>
              <a:rPr lang="en-US" b="1" dirty="0">
                <a:solidFill>
                  <a:schemeClr val="accent1">
                    <a:lumMod val="75000"/>
                  </a:schemeClr>
                </a:solidFill>
              </a:rPr>
              <a:t>LD</a:t>
            </a:r>
            <a:r>
              <a:rPr lang="el-GR" b="1" dirty="0">
                <a:solidFill>
                  <a:schemeClr val="accent1">
                    <a:lumMod val="75000"/>
                  </a:schemeClr>
                </a:solidFill>
              </a:rPr>
              <a:t/>
            </a:r>
            <a:br>
              <a:rPr lang="el-GR" b="1" dirty="0">
                <a:solidFill>
                  <a:schemeClr val="accent1">
                    <a:lumMod val="75000"/>
                  </a:schemeClr>
                </a:solidFill>
              </a:rPr>
            </a:br>
            <a:endParaRPr lang="el-GR" dirty="0"/>
          </a:p>
        </p:txBody>
      </p:sp>
      <p:sp>
        <p:nvSpPr>
          <p:cNvPr id="17411" name="2 - Θέση περιεχομένου"/>
          <p:cNvSpPr>
            <a:spLocks noGrp="1" noChangeArrowheads="1"/>
          </p:cNvSpPr>
          <p:nvPr>
            <p:ph idx="1"/>
          </p:nvPr>
        </p:nvSpPr>
        <p:spPr/>
        <p:txBody>
          <a:bodyPr/>
          <a:lstStyle/>
          <a:p>
            <a:pPr algn="ctr" eaLnBrk="1" hangingPunct="1"/>
            <a:r>
              <a:rPr lang="el-GR" altLang="en-US" smtClean="0">
                <a:solidFill>
                  <a:srgbClr val="FF0000"/>
                </a:solidFill>
              </a:rPr>
              <a:t>ΠΡΕΠΕΙ ΝΑ ΘΥΜΟΜΑΣΤΕ ΟΤΙ ΟΙ ΔΥΣΚΟΛΙΕΣ ΣΤΗ ΜΝΗΜΗ ΚΑΙ ΤΗ ΣΗΜΑΣΙΟΛΟΓΙΑ ΜΠΟΡΕΙ ΝΑ ΟΦΕΙΛΟΝΤΑΙ ΣΤΟ ΔΥΣΚΟΛΕΜΕΝΟ ΦΩΝΟΛΟΓΙΚΟ ΣΥΣΤΗΜΑ. </a:t>
            </a:r>
          </a:p>
          <a:p>
            <a:pPr eaLnBrk="1" hangingPunct="1"/>
            <a:endParaRPr lang="el-GR"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eaLnBrk="1" hangingPunct="1">
              <a:defRPr/>
            </a:pPr>
            <a:r>
              <a:rPr lang="el-GR" b="1" dirty="0">
                <a:solidFill>
                  <a:schemeClr val="accent1">
                    <a:lumMod val="75000"/>
                  </a:schemeClr>
                </a:solidFill>
              </a:rPr>
              <a:t/>
            </a:r>
            <a:br>
              <a:rPr lang="el-GR" b="1" dirty="0">
                <a:solidFill>
                  <a:schemeClr val="accent1">
                    <a:lumMod val="75000"/>
                  </a:schemeClr>
                </a:solidFill>
              </a:rPr>
            </a:br>
            <a:r>
              <a:rPr lang="el-GR" b="1" dirty="0">
                <a:solidFill>
                  <a:schemeClr val="accent1">
                    <a:lumMod val="75000"/>
                  </a:schemeClr>
                </a:solidFill>
              </a:rPr>
              <a:t>ΔΥΣΚΟΛΙΕΣ ΣΤΗ ΜΑΘΗΣΗ ΛΟΓΩ Π</a:t>
            </a:r>
            <a:r>
              <a:rPr lang="en-US" b="1" dirty="0">
                <a:solidFill>
                  <a:schemeClr val="accent1">
                    <a:lumMod val="75000"/>
                  </a:schemeClr>
                </a:solidFill>
              </a:rPr>
              <a:t>.</a:t>
            </a:r>
            <a:r>
              <a:rPr lang="el-GR" b="1" dirty="0">
                <a:solidFill>
                  <a:schemeClr val="accent1">
                    <a:lumMod val="75000"/>
                  </a:schemeClr>
                </a:solidFill>
              </a:rPr>
              <a:t>Λ</a:t>
            </a:r>
            <a:r>
              <a:rPr lang="en-US" b="1" dirty="0">
                <a:solidFill>
                  <a:schemeClr val="accent1">
                    <a:lumMod val="75000"/>
                  </a:schemeClr>
                </a:solidFill>
              </a:rPr>
              <a:t>.</a:t>
            </a:r>
            <a:r>
              <a:rPr lang="el-GR" b="1" dirty="0">
                <a:solidFill>
                  <a:schemeClr val="accent1">
                    <a:lumMod val="75000"/>
                  </a:schemeClr>
                </a:solidFill>
              </a:rPr>
              <a:t>Ο</a:t>
            </a:r>
            <a:r>
              <a:rPr lang="en-US" b="1" dirty="0">
                <a:solidFill>
                  <a:schemeClr val="accent1">
                    <a:lumMod val="75000"/>
                  </a:schemeClr>
                </a:solidFill>
              </a:rPr>
              <a:t>.</a:t>
            </a:r>
            <a:r>
              <a:rPr lang="el-GR" b="1" dirty="0">
                <a:solidFill>
                  <a:schemeClr val="accent1">
                    <a:lumMod val="75000"/>
                  </a:schemeClr>
                </a:solidFill>
              </a:rPr>
              <a:t/>
            </a:r>
            <a:br>
              <a:rPr lang="el-GR" b="1" dirty="0">
                <a:solidFill>
                  <a:schemeClr val="accent1">
                    <a:lumMod val="75000"/>
                  </a:schemeClr>
                </a:solidFill>
              </a:rPr>
            </a:br>
            <a:r>
              <a:rPr lang="en-US" b="1" dirty="0">
                <a:solidFill>
                  <a:schemeClr val="accent1">
                    <a:lumMod val="75000"/>
                  </a:schemeClr>
                </a:solidFill>
              </a:rPr>
              <a:t>LEARNING LANGUAGE DIFFICULTIES </a:t>
            </a:r>
            <a:br>
              <a:rPr lang="en-US" b="1" dirty="0">
                <a:solidFill>
                  <a:schemeClr val="accent1">
                    <a:lumMod val="75000"/>
                  </a:schemeClr>
                </a:solidFill>
              </a:rPr>
            </a:br>
            <a:r>
              <a:rPr lang="en-US" b="1" dirty="0">
                <a:solidFill>
                  <a:schemeClr val="accent1">
                    <a:lumMod val="75000"/>
                  </a:schemeClr>
                </a:solidFill>
              </a:rPr>
              <a:t>L</a:t>
            </a:r>
            <a:r>
              <a:rPr lang="el-GR" b="1" dirty="0">
                <a:solidFill>
                  <a:schemeClr val="accent1">
                    <a:lumMod val="75000"/>
                  </a:schemeClr>
                </a:solidFill>
              </a:rPr>
              <a:t>Β</a:t>
            </a:r>
            <a:r>
              <a:rPr lang="en-US" b="1" dirty="0">
                <a:solidFill>
                  <a:schemeClr val="accent1">
                    <a:lumMod val="75000"/>
                  </a:schemeClr>
                </a:solidFill>
              </a:rPr>
              <a:t>LD</a:t>
            </a:r>
            <a:r>
              <a:rPr lang="el-GR" b="1" dirty="0">
                <a:solidFill>
                  <a:schemeClr val="accent1">
                    <a:lumMod val="75000"/>
                  </a:schemeClr>
                </a:solidFill>
              </a:rPr>
              <a:t/>
            </a:r>
            <a:br>
              <a:rPr lang="el-GR" b="1" dirty="0">
                <a:solidFill>
                  <a:schemeClr val="accent1">
                    <a:lumMod val="75000"/>
                  </a:schemeClr>
                </a:solidFill>
              </a:rPr>
            </a:br>
            <a:endParaRPr lang="el-GR" dirty="0"/>
          </a:p>
        </p:txBody>
      </p:sp>
      <p:sp>
        <p:nvSpPr>
          <p:cNvPr id="3" name="2 - Θέση περιεχομένου"/>
          <p:cNvSpPr>
            <a:spLocks noGrp="1" noChangeArrowheads="1"/>
          </p:cNvSpPr>
          <p:nvPr>
            <p:ph idx="1"/>
          </p:nvPr>
        </p:nvSpPr>
        <p:spPr/>
        <p:txBody>
          <a:bodyPr/>
          <a:lstStyle/>
          <a:p>
            <a:pPr eaLnBrk="1" hangingPunct="1"/>
            <a:r>
              <a:rPr lang="el-GR" altLang="en-US" smtClean="0"/>
              <a:t>ΔΑΛ: Χρησιμοποιούν κυρίως  περιγραφικές έννοιες.</a:t>
            </a:r>
          </a:p>
          <a:p>
            <a:pPr eaLnBrk="1" hangingPunct="1">
              <a:buFont typeface="Arial" pitchFamily="34" charset="0"/>
              <a:buNone/>
            </a:pPr>
            <a:endParaRPr lang="el-GR" altLang="en-US" smtClean="0"/>
          </a:p>
          <a:p>
            <a:pPr eaLnBrk="1" hangingPunct="1">
              <a:buFont typeface="Arial" pitchFamily="34" charset="0"/>
              <a:buNone/>
            </a:pPr>
            <a:r>
              <a:rPr lang="el-GR" altLang="en-US" smtClean="0"/>
              <a:t>                              </a:t>
            </a:r>
          </a:p>
          <a:p>
            <a:pPr eaLnBrk="1" hangingPunct="1">
              <a:buFont typeface="Arial" pitchFamily="34" charset="0"/>
              <a:buNone/>
            </a:pPr>
            <a:endParaRPr lang="el-GR" altLang="en-US" smtClean="0"/>
          </a:p>
          <a:p>
            <a:pPr eaLnBrk="1" hangingPunct="1">
              <a:buFont typeface="Arial" pitchFamily="34" charset="0"/>
              <a:buNone/>
            </a:pPr>
            <a:endParaRPr lang="el-GR" altLang="en-US" smtClean="0"/>
          </a:p>
          <a:p>
            <a:pPr eaLnBrk="1" hangingPunct="1">
              <a:buFont typeface="Arial" pitchFamily="34" charset="0"/>
              <a:buNone/>
            </a:pPr>
            <a:endParaRPr lang="el-GR" altLang="en-US" smtClean="0"/>
          </a:p>
          <a:p>
            <a:pPr eaLnBrk="1" hangingPunct="1">
              <a:buFont typeface="Arial" pitchFamily="34" charset="0"/>
              <a:buNone/>
            </a:pPr>
            <a:r>
              <a:rPr lang="el-GR" altLang="en-US" smtClean="0"/>
              <a:t>Π.χ : ποτιστήρι = Βλέπουν την εικόνα αλλά μπορεί να αναφέρουν «αυτό που βάζεις νερό και  ποτίζεις τα λουλούδια» </a:t>
            </a:r>
          </a:p>
          <a:p>
            <a:pPr eaLnBrk="1" hangingPunct="1">
              <a:buFont typeface="Arial" pitchFamily="34" charset="0"/>
              <a:buNone/>
            </a:pPr>
            <a:endParaRPr lang="el-GR" altLang="en-US" smtClean="0"/>
          </a:p>
          <a:p>
            <a:pPr eaLnBrk="1" hangingPunct="1">
              <a:buFont typeface="Arial" pitchFamily="34" charset="0"/>
              <a:buNone/>
            </a:pPr>
            <a:endParaRPr lang="el-GR" altLang="en-US" smtClean="0"/>
          </a:p>
          <a:p>
            <a:pPr eaLnBrk="1" hangingPunct="1">
              <a:buFont typeface="Arial" pitchFamily="34" charset="0"/>
              <a:buNone/>
            </a:pPr>
            <a:endParaRPr lang="el-GR" altLang="en-US" smtClean="0"/>
          </a:p>
        </p:txBody>
      </p:sp>
      <p:pic>
        <p:nvPicPr>
          <p:cNvPr id="7" name="6 - Εικόνα" descr="1114190141_photo1_karadifoto078.jpg"/>
          <p:cNvPicPr>
            <a:picLocks noChangeAspect="1" noChangeArrowheads="1"/>
          </p:cNvPicPr>
          <p:nvPr/>
        </p:nvPicPr>
        <p:blipFill>
          <a:blip r:embed="rId3" cstate="print"/>
          <a:srcRect/>
          <a:stretch>
            <a:fillRect/>
          </a:stretch>
        </p:blipFill>
        <p:spPr bwMode="auto">
          <a:xfrm>
            <a:off x="1905000" y="2438400"/>
            <a:ext cx="2862263" cy="2089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TotalTime>
  <Words>1733</Words>
  <Application>Microsoft Office PowerPoint</Application>
  <PresentationFormat>Προσαρμογή</PresentationFormat>
  <Paragraphs>164</Paragraphs>
  <Slides>35</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Θέμα του Office</vt:lpstr>
      <vt:lpstr>Η ΣΥΜΒΟΛΗ ΤΩΝ ΤΜΗΜΑΤΩΝ ΕΝΤΑΞΗΣ ΚΑΙ ΤΗΣ Π.Σ ΣΤΗΝ ΕΝΙΣΧΥΣΗ ΤΩΝ ΜΑΘΗΣΙΑΚΩΝ ΔΥΣΚΟΛΙΩΝ ΠΟΥ ΑΠΤΟΝΤΑΙ ΣΕ ΠΡΟΒΛΗΜΑΤΑ ΛΟΓΟΥ ΚΑΙ ΟΜΙΛΙΑΣ LANGUAGE BASED LEARNING DIFFICULTIES   </vt:lpstr>
      <vt:lpstr>Διαφάνεια 2</vt:lpstr>
      <vt:lpstr>ΔΥΣΚΟΛΙΕΣ ΣΤΗ ΜΑΘΗΣΗ ΛΟΓΩ Π.Λ.Ο. LEARNING LANGUAGE DIFFICULTIES  LBLD </vt:lpstr>
      <vt:lpstr>ΔΥΣΚΟΛΙΕΣ ΣΤΗ ΜΑΘΗΣΗ ΛΟΓΩ Π.Λ.Ο. LEARNING LANGUAGE DIFFICULTIES  LBLD </vt:lpstr>
      <vt:lpstr>ΔΥΣΚΟΛΙΕΣ ΣΤΗ ΜΑΘΗΣΗ ΛΟΓΩ Π.Λ.Ο. LEARNING LANGUAGE DIFFICULTIES  LBLD </vt:lpstr>
      <vt:lpstr> ΔΥΣΚΟΛΙΕΣ ΣΤΗ ΜΑΘΗΣΗ ΛΟΓΩ Π.Λ.Ο. LEARNING LANGUAGE DIFFICULTIES  LLD </vt:lpstr>
      <vt:lpstr> ΔΥΣΚΟΛΙΕΣ ΣΤΗ ΜΑΘΗΣΗ ΛΟΓΩ Π.Λ.Ο. LEARNING LANGUAGE DIFFICULTIES  LBLD </vt:lpstr>
      <vt:lpstr> ΔΥΣΚΟΛΙΕΣ ΣΤΗ ΜΑΘΗΣΗ ΛΟΓΩ Π.Λ.Ο. LEARNING LANGUAGE DIFFICULTIES  LΒLD </vt:lpstr>
      <vt:lpstr> ΔΥΣΚΟΛΙΕΣ ΣΤΗ ΜΑΘΗΣΗ ΛΟΓΩ Π.Λ.Ο. LEARNING LANGUAGE DIFFICULTIES  LΒLD </vt:lpstr>
      <vt:lpstr> ΔΥΣΚΟΛΙΕΣ ΣΤΗ ΜΑΘΗΣΗ ΛΟΓΩ Π.Λ.Ο. LEARNING LANGUAGE DIFFICULTIES  LΒLD </vt:lpstr>
      <vt:lpstr>  ΔΥΣΚΟΛΙΕΣ ΣΤΗ ΜΑΘΗΣΗ ΛΟΓΩ Π.Λ.Ο. LEARNING LANGUAGE DIFFICULTIES  LΒLD </vt:lpstr>
      <vt:lpstr>      ΔΥΣΚΟΛΙΕΣ ΣΤΗ ΜΑΘΗΣΗ ΛΟΓΩ Π.Λ.Ο  LEARNING LANGUAGE DIFFICULTIES  LΒLD</vt:lpstr>
      <vt:lpstr> ΔΥΣΚΟΛΙΕΣ ΣΤΗ ΜΑΘΗΣΗ ΛΟΓΩ Π.Λ.Ο. LEARNING LANGUAGE DIFFICULTIES  LΒLD </vt:lpstr>
      <vt:lpstr> ΔΥΣΚΟΛΙΕΣ ΣΤΗ ΜΑΘΗΣΗ ΛΟΓΩ Π.Λ.Ο. LEARNING LANGUAGE DIFFICULTIES  LΒLD </vt:lpstr>
      <vt:lpstr> ΔΥΣΚΟΛΙΕΣ ΣΤΗ ΜΑΘΗΣΗ ΛΟΓΩ Π.Λ.Ο. LEARNING LANGUAGE DIFFICULTIES  LΒLD </vt:lpstr>
      <vt:lpstr>  ΔΥΣΚΟΛΙΕΣ ΣΤΗ ΜΑΘΗΣΗ ΛΟΓΩ Π.Λ.Ο. LEARNING LANGUAGE DIFFICULTIES  LΒLD </vt:lpstr>
      <vt:lpstr>  ΔΥΣΚΟΛΙΕΣ ΣΤΗ ΜΑΘΗΣΗ ΛΟΓΩ Π.Λ.Ο. LEARNING LANGUAGE DIFFICULTIES  LΒLD </vt:lpstr>
      <vt:lpstr>  ΔΥΣΚΟΛΙΕΣ ΣΤΗ ΜΑΘΗΣΗ ΛΟΓΩ Π.Λ.Ο. LEARNING LANGUAGE DIFFICULTIES  LΒLD </vt:lpstr>
      <vt:lpstr>     ΔΥΣΚΟΛΙΕΣ ΣΤΗ ΜΑΘΗΣΗ ΛΟΓΩ Π.Λ.Ο. LEARNING LANGUAGE DIFFICULTIES  LΒLD      </vt:lpstr>
      <vt:lpstr> ΔΥΣΚΟΛΙΕΣ ΣΤΗ ΜΑΘΗΣΗ ΛΟΓΩ Π.Λ.Ο. LEARNING LANGUAGE DIFFICULTIES  LΒLD </vt:lpstr>
      <vt:lpstr>Συνέχεια…</vt:lpstr>
      <vt:lpstr> ΔΥΣΚΟΛΙΕΣ ΣΤΗ ΜΑΘΗΣΗ ΛΟΓΩ Π.Λ.Ο. LEARNING LANGUAGE DIFFICULTIES  LΒLD </vt:lpstr>
      <vt:lpstr>Διαφάνεια 23</vt:lpstr>
      <vt:lpstr>Διαφάνεια 24</vt:lpstr>
      <vt:lpstr>Διαφάνεια 25</vt:lpstr>
      <vt:lpstr>ΕΝΙΣΧΥΣΗ ΚΑΙ ΚΑΛΛΙΕΡΓΕΙΑ ΠΡΟΦΟΡΙΚΟΥ ΛΟΓΟΥ ΜΕΣΑ ΣΤΟ ΤΜΗΜΑ ΕΝΤΑΞΗΣ </vt:lpstr>
      <vt:lpstr>ΕΝΙΣΧΥΣΗ ΚΑΙ ΚΑΛΛΙΕΡΓΕΙΑ ΠΡΟΦΟΡΙΚΟΥ ΛΟΓΟΥ ΜΕΣΑ ΣΤΟ ΤΜΗΜΑ ΕΝΤΑΞΗΣ </vt:lpstr>
      <vt:lpstr>ΕΝΙΣΧΥΣΗ ΚΑΙ ΚΑΛΛΙΕΡΓΕΙΑ ΠΡΟΦΟΡΙΚΟΥ ΛΟΓΟΥ ΜΕΣΑ ΣΤΟ ΤΜΗΜΑ ΕΝΤΑΞΗΣ </vt:lpstr>
      <vt:lpstr>ΕΝΙΣΧΥΣΗ ΚΑΙ ΚΑΛΛΙΕΡΓΕΙΑ ΠΡΟΦΟΡΙΚΟΥ ΛΟΓΟΥ ΜΕΣΑ ΣΤΟ ΤΜΗΜΑ ΕΝΤΑΞΗΣ </vt:lpstr>
      <vt:lpstr>ΕΝΙΣΧΥΣΗ ΚΑΙ ΚΑΛΛΙΕΡΓΕΙΑ ΠΡΟΦΟΡΙΚΟΥ ΛΟΓΟΥ ΜΕΣΑ ΣΤΟ ΤΜΗΜΑ ΕΝΤΑΞΗΣ </vt:lpstr>
      <vt:lpstr>ΕΝΙΣΧΥΣΗ ΚΑΙ ΚΑΛΛΙΕΡΓΕΙΑ ΠΡΟΦΟΡΙΚΟΥ ΛΟΓΟΥ ΜΕΣΑ ΣΤΟ ΤΜΗΜΑ ΕΝΤΑΞΗΣ </vt:lpstr>
      <vt:lpstr>Διαφάνεια 32</vt:lpstr>
      <vt:lpstr>Διαφάνεια 33</vt:lpstr>
      <vt:lpstr>ΒΙΒΛΙΟΓΡΑΦΙΑ </vt:lpstr>
      <vt:lpstr>ΒΙΒΛΙΟΓΡΑΦΙΑ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ΔΥΣΚΟΛΙΕΣ ΣΤΗ ΜΑΘΗΣΗ ΛΟΓΩ ΠΛΟ LEARNING LANGUAGE DISABILITIES  LLD</dc:title>
  <dc:creator>Stavroula Liakongona</dc:creator>
  <cp:lastModifiedBy>user</cp:lastModifiedBy>
  <cp:revision>46</cp:revision>
  <dcterms:created xsi:type="dcterms:W3CDTF">2021-01-22T01:54:36Z</dcterms:created>
  <dcterms:modified xsi:type="dcterms:W3CDTF">2021-12-17T09:43:01Z</dcterms:modified>
</cp:coreProperties>
</file>